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257" r:id="rId3"/>
    <p:sldId id="258" r:id="rId4"/>
    <p:sldId id="259" r:id="rId5"/>
    <p:sldId id="260" r:id="rId6"/>
    <p:sldId id="264"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263" r:id="rId46"/>
    <p:sldId id="320" r:id="rId47"/>
    <p:sldId id="269" r:id="rId48"/>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FD4"/>
    <a:srgbClr val="4156A6"/>
    <a:srgbClr val="6C0E10"/>
    <a:srgbClr val="B4181C"/>
    <a:srgbClr val="F0586D"/>
    <a:srgbClr val="F58B9A"/>
    <a:srgbClr val="006358"/>
    <a:srgbClr val="009A88"/>
    <a:srgbClr val="F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06" autoAdjust="0"/>
    <p:restoredTop sz="94660"/>
  </p:normalViewPr>
  <p:slideViewPr>
    <p:cSldViewPr snapToGrid="0" showGuides="1">
      <p:cViewPr>
        <p:scale>
          <a:sx n="90" d="100"/>
          <a:sy n="90" d="100"/>
        </p:scale>
        <p:origin x="509" y="-14"/>
      </p:cViewPr>
      <p:guideLst>
        <p:guide orient="horz" pos="2160"/>
        <p:guide pos="3840"/>
        <p:guide pos="551"/>
      </p:guideLst>
    </p:cSldViewPr>
  </p:slideViewPr>
  <p:notesTextViewPr>
    <p:cViewPr>
      <p:scale>
        <a:sx n="1" d="1"/>
        <a:sy n="1" d="1"/>
      </p:scale>
      <p:origin x="0" y="0"/>
    </p:cViewPr>
  </p:notesTextViewPr>
  <p:notesViewPr>
    <p:cSldViewPr snapToGrid="0">
      <p:cViewPr varScale="1">
        <p:scale>
          <a:sx n="48" d="100"/>
          <a:sy n="48" d="100"/>
        </p:scale>
        <p:origin x="2754"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A6B383D-3BD6-03C1-A9FE-C10529FA5C1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7232AF29-6208-75BC-F575-B2F9C2556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623630-E69F-464D-B98C-A307C57C9FE4}" type="datetimeFigureOut">
              <a:rPr lang="es-PE" smtClean="0"/>
              <a:t>17/03/2024</a:t>
            </a:fld>
            <a:endParaRPr lang="es-PE"/>
          </a:p>
        </p:txBody>
      </p:sp>
      <p:sp>
        <p:nvSpPr>
          <p:cNvPr id="4" name="Marcador de pie de página 3">
            <a:extLst>
              <a:ext uri="{FF2B5EF4-FFF2-40B4-BE49-F238E27FC236}">
                <a16:creationId xmlns:a16="http://schemas.microsoft.com/office/drawing/2014/main" id="{A8A8A16E-B2E8-89C7-B266-2FBE8AA9B2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00F396DC-40CC-4E40-EB42-B8FAC980B5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88D8CE-E466-4D69-8A3F-A70BA3AFF8DF}" type="slidenum">
              <a:rPr lang="es-PE" smtClean="0"/>
              <a:t>‹Nº›</a:t>
            </a:fld>
            <a:endParaRPr lang="es-PE"/>
          </a:p>
        </p:txBody>
      </p:sp>
    </p:spTree>
    <p:extLst>
      <p:ext uri="{BB962C8B-B14F-4D97-AF65-F5344CB8AC3E}">
        <p14:creationId xmlns:p14="http://schemas.microsoft.com/office/powerpoint/2010/main" val="4066822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5C05B4-4EE8-42F6-8043-ADEAA8103623}" type="datetimeFigureOut">
              <a:rPr lang="es-PE" smtClean="0"/>
              <a:t>17/03/2024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928F8-7A29-4960-A090-073A15546F4E}" type="slidenum">
              <a:rPr lang="es-PE" smtClean="0"/>
              <a:t>‹Nº›</a:t>
            </a:fld>
            <a:endParaRPr lang="es-PE"/>
          </a:p>
        </p:txBody>
      </p:sp>
    </p:spTree>
    <p:extLst>
      <p:ext uri="{BB962C8B-B14F-4D97-AF65-F5344CB8AC3E}">
        <p14:creationId xmlns:p14="http://schemas.microsoft.com/office/powerpoint/2010/main" val="1655929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0" name="Google Shape;130;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65" name="Google Shape;265;p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2" name="Google Shape;272;p1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9" name="Google Shape;279;p1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86" name="Google Shape;286;p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93" name="Google Shape;293;p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0" name="Google Shape;300;p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7" name="Google Shape;307;p2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14" name="Google Shape;314;p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1" name="Google Shape;321;p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35" name="Google Shape;335;p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9" name="Google Shape;139;p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2" name="Google Shape;342;p2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9" name="Google Shape;349;p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6" name="Google Shape;356;p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2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3" name="Google Shape;363;p2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70" name="Google Shape;370;p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77" name="Google Shape;377;p2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84" name="Google Shape;384;p3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91" name="Google Shape;391;p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99" name="Google Shape;399;p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06" name="Google Shape;406;p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1" name="Google Shape;181;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14" name="Google Shape;414;p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5: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21" name="Google Shape;421;p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6: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28" name="Google Shape;428;p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7: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36" name="Google Shape;436;p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44" name="Google Shape;444;p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58" name="Google Shape;458;p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91" name="Google Shape;491;p4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4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99" name="Google Shape;499;p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4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06" name="Google Shape;506;p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8: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6" name="Google Shape;206;p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9: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6" name="Google Shape;216;p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6" name="Google Shape;226;p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1: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36" name="Google Shape;236;p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6" name="Google Shape;246;p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6" name="Google Shape;256;p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3" name="Imagen 2" descr="Un par de personas de pie&#10;&#10;Descripción generada automáticamente con confianza baja">
            <a:extLst>
              <a:ext uri="{FF2B5EF4-FFF2-40B4-BE49-F238E27FC236}">
                <a16:creationId xmlns:a16="http://schemas.microsoft.com/office/drawing/2014/main" id="{5FDE1A14-B94D-0560-965F-DFDDDFE78E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18" name="Grupo 17">
            <a:extLst>
              <a:ext uri="{FF2B5EF4-FFF2-40B4-BE49-F238E27FC236}">
                <a16:creationId xmlns:a16="http://schemas.microsoft.com/office/drawing/2014/main" id="{E2760872-0584-24E8-6C5F-A4192C69084A}"/>
              </a:ext>
            </a:extLst>
          </p:cNvPr>
          <p:cNvGrpSpPr/>
          <p:nvPr userDrawn="1"/>
        </p:nvGrpSpPr>
        <p:grpSpPr>
          <a:xfrm>
            <a:off x="-71021" y="-57592"/>
            <a:ext cx="12306309" cy="6973185"/>
            <a:chOff x="-71021" y="-57592"/>
            <a:chExt cx="12306309" cy="6973185"/>
          </a:xfrm>
          <a:solidFill>
            <a:srgbClr val="6C0E10"/>
          </a:solidFill>
        </p:grpSpPr>
        <p:sp>
          <p:nvSpPr>
            <p:cNvPr id="9" name="Rectángulo 8">
              <a:extLst>
                <a:ext uri="{FF2B5EF4-FFF2-40B4-BE49-F238E27FC236}">
                  <a16:creationId xmlns:a16="http://schemas.microsoft.com/office/drawing/2014/main" id="{3C50B447-F88C-5209-25D9-177EF1399B71}"/>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17" name="Grupo 16">
              <a:extLst>
                <a:ext uri="{FF2B5EF4-FFF2-40B4-BE49-F238E27FC236}">
                  <a16:creationId xmlns:a16="http://schemas.microsoft.com/office/drawing/2014/main" id="{17EF3EE9-2C19-C48C-CA39-61EACA844BE2}"/>
                </a:ext>
              </a:extLst>
            </p:cNvPr>
            <p:cNvGrpSpPr/>
            <p:nvPr userDrawn="1"/>
          </p:nvGrpSpPr>
          <p:grpSpPr>
            <a:xfrm>
              <a:off x="11556400" y="-57592"/>
              <a:ext cx="678888" cy="6973185"/>
              <a:chOff x="11556400" y="-3"/>
              <a:chExt cx="678888" cy="6973185"/>
            </a:xfrm>
            <a:grpFill/>
          </p:grpSpPr>
          <p:sp>
            <p:nvSpPr>
              <p:cNvPr id="12" name="Rectángulo 11">
                <a:extLst>
                  <a:ext uri="{FF2B5EF4-FFF2-40B4-BE49-F238E27FC236}">
                    <a16:creationId xmlns:a16="http://schemas.microsoft.com/office/drawing/2014/main" id="{75357E8B-B099-51B9-D18D-BAA93B46A25F}"/>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3A6AD8D2-94C0-73F1-D62E-CCE0581FFFF3}"/>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C998CEE4-FB88-4A43-79F4-7F2CFAC01696}"/>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697EA2D1-5D90-48EC-3DD7-69DAC825A689}"/>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CB7EB6E-2F09-D346-6FB7-C86780B2ADBB}"/>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935957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texto vertical">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C5A9A0A-1FC5-B2E2-9E98-1A2D7E8F97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18"/>
          <a:stretch/>
        </p:blipFill>
        <p:spPr>
          <a:xfrm>
            <a:off x="6948489" y="-83671"/>
            <a:ext cx="6124574" cy="7005637"/>
          </a:xfrm>
          <a:prstGeom prst="rect">
            <a:avLst/>
          </a:prstGeom>
        </p:spPr>
      </p:pic>
      <p:sp>
        <p:nvSpPr>
          <p:cNvPr id="2" name="Rectángulo 1">
            <a:extLst>
              <a:ext uri="{FF2B5EF4-FFF2-40B4-BE49-F238E27FC236}">
                <a16:creationId xmlns:a16="http://schemas.microsoft.com/office/drawing/2014/main" id="{5D476FE2-4188-5D0D-D784-64A579FA4759}"/>
              </a:ext>
            </a:extLst>
          </p:cNvPr>
          <p:cNvSpPr/>
          <p:nvPr userDrawn="1"/>
        </p:nvSpPr>
        <p:spPr>
          <a:xfrm>
            <a:off x="-114299" y="-63965"/>
            <a:ext cx="721518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3" name="Rectángulo 12">
            <a:extLst>
              <a:ext uri="{FF2B5EF4-FFF2-40B4-BE49-F238E27FC236}">
                <a16:creationId xmlns:a16="http://schemas.microsoft.com/office/drawing/2014/main" id="{55CD6869-D003-FAA9-A941-2B919DC836BA}"/>
              </a:ext>
            </a:extLst>
          </p:cNvPr>
          <p:cNvSpPr/>
          <p:nvPr userDrawn="1"/>
        </p:nvSpPr>
        <p:spPr>
          <a:xfrm>
            <a:off x="-114299" y="802812"/>
            <a:ext cx="5686424" cy="13831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7" name="CuadroTexto 16">
            <a:extLst>
              <a:ext uri="{FF2B5EF4-FFF2-40B4-BE49-F238E27FC236}">
                <a16:creationId xmlns:a16="http://schemas.microsoft.com/office/drawing/2014/main" id="{2EE426E5-31ED-C6A7-D575-2265253FE473}"/>
              </a:ext>
            </a:extLst>
          </p:cNvPr>
          <p:cNvSpPr txBox="1"/>
          <p:nvPr userDrawn="1"/>
        </p:nvSpPr>
        <p:spPr>
          <a:xfrm>
            <a:off x="1393031" y="1021556"/>
            <a:ext cx="3679031" cy="584775"/>
          </a:xfrm>
          <a:prstGeom prst="rect">
            <a:avLst/>
          </a:prstGeom>
          <a:noFill/>
        </p:spPr>
        <p:txBody>
          <a:bodyPr wrap="square" rtlCol="0">
            <a:spAutoFit/>
          </a:bodyPr>
          <a:lstStyle/>
          <a:p>
            <a:r>
              <a:rPr lang="es-ES_tradnl" sz="3200" b="1" dirty="0">
                <a:solidFill>
                  <a:srgbClr val="002060"/>
                </a:solidFill>
                <a:latin typeface="Roboto" panose="02000000000000000000" pitchFamily="2" charset="0"/>
                <a:ea typeface="Roboto" panose="02000000000000000000" pitchFamily="2" charset="0"/>
              </a:rPr>
              <a:t>Autoevaluación</a:t>
            </a:r>
          </a:p>
        </p:txBody>
      </p:sp>
      <p:sp>
        <p:nvSpPr>
          <p:cNvPr id="18" name="CuadroTexto 17">
            <a:extLst>
              <a:ext uri="{FF2B5EF4-FFF2-40B4-BE49-F238E27FC236}">
                <a16:creationId xmlns:a16="http://schemas.microsoft.com/office/drawing/2014/main" id="{E2381233-54FE-FAAE-BA32-5B2CACC6EC2F}"/>
              </a:ext>
            </a:extLst>
          </p:cNvPr>
          <p:cNvSpPr txBox="1"/>
          <p:nvPr userDrawn="1"/>
        </p:nvSpPr>
        <p:spPr>
          <a:xfrm>
            <a:off x="1393030" y="1489823"/>
            <a:ext cx="3679031" cy="430887"/>
          </a:xfrm>
          <a:prstGeom prst="rect">
            <a:avLst/>
          </a:prstGeom>
          <a:noFill/>
        </p:spPr>
        <p:txBody>
          <a:bodyPr wrap="square" rtlCol="0">
            <a:spAutoFit/>
          </a:bodyPr>
          <a:lstStyle/>
          <a:p>
            <a:r>
              <a:rPr lang="es-ES_tradnl" sz="2200" b="0" dirty="0">
                <a:solidFill>
                  <a:srgbClr val="002060"/>
                </a:solidFill>
                <a:latin typeface="Roboto" panose="02000000000000000000" pitchFamily="2" charset="0"/>
                <a:ea typeface="Roboto" panose="02000000000000000000" pitchFamily="2" charset="0"/>
              </a:rPr>
              <a:t>¡Vamos por más logros!</a:t>
            </a:r>
          </a:p>
        </p:txBody>
      </p:sp>
      <p:sp>
        <p:nvSpPr>
          <p:cNvPr id="19" name="CuadroTexto 18">
            <a:extLst>
              <a:ext uri="{FF2B5EF4-FFF2-40B4-BE49-F238E27FC236}">
                <a16:creationId xmlns:a16="http://schemas.microsoft.com/office/drawing/2014/main" id="{0E96EE9F-5874-906F-A708-3714E44FF7CD}"/>
              </a:ext>
            </a:extLst>
          </p:cNvPr>
          <p:cNvSpPr txBox="1"/>
          <p:nvPr userDrawn="1"/>
        </p:nvSpPr>
        <p:spPr>
          <a:xfrm>
            <a:off x="1543050" y="3429000"/>
            <a:ext cx="4552950" cy="769441"/>
          </a:xfrm>
          <a:prstGeom prst="rect">
            <a:avLst/>
          </a:prstGeom>
          <a:noFill/>
        </p:spPr>
        <p:txBody>
          <a:bodyPr wrap="square" rtlCol="0">
            <a:spAutoFit/>
          </a:bodyPr>
          <a:lstStyle/>
          <a:p>
            <a:pPr algn="ctr"/>
            <a:r>
              <a:rPr lang="es-ES_tradnl" sz="4400" b="1" dirty="0">
                <a:solidFill>
                  <a:schemeClr val="bg1"/>
                </a:solidFill>
                <a:latin typeface="Roboto" panose="02000000000000000000" pitchFamily="2" charset="0"/>
                <a:ea typeface="Roboto" panose="02000000000000000000" pitchFamily="2" charset="0"/>
              </a:rPr>
              <a:t>¡Felicitaciones!</a:t>
            </a:r>
          </a:p>
        </p:txBody>
      </p:sp>
      <p:sp>
        <p:nvSpPr>
          <p:cNvPr id="20" name="CuadroTexto 19">
            <a:extLst>
              <a:ext uri="{FF2B5EF4-FFF2-40B4-BE49-F238E27FC236}">
                <a16:creationId xmlns:a16="http://schemas.microsoft.com/office/drawing/2014/main" id="{86101B9E-D797-655C-865D-C1C7C3D15BA2}"/>
              </a:ext>
            </a:extLst>
          </p:cNvPr>
          <p:cNvSpPr txBox="1"/>
          <p:nvPr userDrawn="1"/>
        </p:nvSpPr>
        <p:spPr>
          <a:xfrm>
            <a:off x="1543051" y="4198441"/>
            <a:ext cx="4552950" cy="430887"/>
          </a:xfrm>
          <a:prstGeom prst="rect">
            <a:avLst/>
          </a:prstGeom>
          <a:noFill/>
        </p:spPr>
        <p:txBody>
          <a:bodyPr wrap="square" rtlCol="0">
            <a:spAutoFit/>
          </a:bodyPr>
          <a:lstStyle/>
          <a:p>
            <a:pPr algn="ctr"/>
            <a:r>
              <a:rPr lang="es-ES_tradnl" sz="2200" b="0" dirty="0">
                <a:solidFill>
                  <a:schemeClr val="bg1"/>
                </a:solidFill>
                <a:latin typeface="Roboto" panose="02000000000000000000" pitchFamily="2" charset="0"/>
                <a:ea typeface="Roboto" panose="02000000000000000000" pitchFamily="2" charset="0"/>
              </a:rPr>
              <a:t>Ha concluido la autoevaluación</a:t>
            </a:r>
          </a:p>
        </p:txBody>
      </p:sp>
    </p:spTree>
    <p:extLst>
      <p:ext uri="{BB962C8B-B14F-4D97-AF65-F5344CB8AC3E}">
        <p14:creationId xmlns:p14="http://schemas.microsoft.com/office/powerpoint/2010/main" val="4162477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ítulo y texto vertical">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F93ECB-6C4B-596B-90E1-ED63725EC2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190"/>
          <a:stretch/>
        </p:blipFill>
        <p:spPr>
          <a:xfrm>
            <a:off x="4972054" y="-95948"/>
            <a:ext cx="7318757" cy="699140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Conclusiones</a:t>
            </a:r>
          </a:p>
        </p:txBody>
      </p:sp>
    </p:spTree>
    <p:extLst>
      <p:ext uri="{BB962C8B-B14F-4D97-AF65-F5344CB8AC3E}">
        <p14:creationId xmlns:p14="http://schemas.microsoft.com/office/powerpoint/2010/main" val="1873447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06E95BF-93DC-3EF1-1B9C-7EEA29B44D85}"/>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10058400" y="-78251"/>
            <a:ext cx="2186362" cy="7000217"/>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382737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ítulo y texto vertical">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56DE84E-2664-8E01-C118-44E8E587E5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735" r="16265"/>
          <a:stretch/>
        </p:blipFill>
        <p:spPr>
          <a:xfrm>
            <a:off x="7658098" y="-93210"/>
            <a:ext cx="4743450" cy="7017586"/>
          </a:xfrm>
          <a:prstGeom prst="rect">
            <a:avLst/>
          </a:prstGeom>
        </p:spPr>
      </p:pic>
      <p:sp>
        <p:nvSpPr>
          <p:cNvPr id="6" name="Rectángulo 5">
            <a:extLst>
              <a:ext uri="{FF2B5EF4-FFF2-40B4-BE49-F238E27FC236}">
                <a16:creationId xmlns:a16="http://schemas.microsoft.com/office/drawing/2014/main" id="{7815E370-BEB9-E9EE-5DB4-24DB04EE7C37}"/>
              </a:ext>
            </a:extLst>
          </p:cNvPr>
          <p:cNvSpPr/>
          <p:nvPr userDrawn="1"/>
        </p:nvSpPr>
        <p:spPr>
          <a:xfrm>
            <a:off x="0" y="-93210"/>
            <a:ext cx="920115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1C3DD28F-B070-F91E-E460-8FF717CF7154}"/>
              </a:ext>
            </a:extLst>
          </p:cNvPr>
          <p:cNvSpPr/>
          <p:nvPr userDrawn="1"/>
        </p:nvSpPr>
        <p:spPr>
          <a:xfrm>
            <a:off x="-128589" y="-93210"/>
            <a:ext cx="137160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5" name="CuadroTexto 4">
            <a:extLst>
              <a:ext uri="{FF2B5EF4-FFF2-40B4-BE49-F238E27FC236}">
                <a16:creationId xmlns:a16="http://schemas.microsoft.com/office/drawing/2014/main" id="{DB44FFD3-0935-AD7C-9133-3192DC8E3A51}"/>
              </a:ext>
            </a:extLst>
          </p:cNvPr>
          <p:cNvSpPr txBox="1"/>
          <p:nvPr userDrawn="1"/>
        </p:nvSpPr>
        <p:spPr>
          <a:xfrm rot="16200000">
            <a:off x="-1956735" y="3015035"/>
            <a:ext cx="5089777" cy="769441"/>
          </a:xfrm>
          <a:prstGeom prst="rect">
            <a:avLst/>
          </a:prstGeom>
          <a:noFill/>
        </p:spPr>
        <p:txBody>
          <a:bodyPr wrap="square" rtlCol="0">
            <a:spAutoFit/>
          </a:bodyPr>
          <a:lstStyle/>
          <a:p>
            <a:pPr algn="ctr"/>
            <a:r>
              <a:rPr lang="es-ES_tradnl" sz="4400" b="1" dirty="0">
                <a:solidFill>
                  <a:srgbClr val="002060"/>
                </a:solidFill>
                <a:latin typeface="Roboto" panose="02000000000000000000" pitchFamily="2" charset="0"/>
                <a:ea typeface="Roboto" panose="02000000000000000000" pitchFamily="2" charset="0"/>
              </a:rPr>
              <a:t>Referencias</a:t>
            </a:r>
          </a:p>
        </p:txBody>
      </p:sp>
    </p:spTree>
    <p:extLst>
      <p:ext uri="{BB962C8B-B14F-4D97-AF65-F5344CB8AC3E}">
        <p14:creationId xmlns:p14="http://schemas.microsoft.com/office/powerpoint/2010/main" val="13326758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vertical y texto">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44B6794-414E-2253-4C1B-48333B9E7AA0}"/>
              </a:ext>
            </a:extLst>
          </p:cNvPr>
          <p:cNvSpPr/>
          <p:nvPr userDrawn="1"/>
        </p:nvSpPr>
        <p:spPr>
          <a:xfrm>
            <a:off x="-142875" y="-63965"/>
            <a:ext cx="12387637"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pic>
        <p:nvPicPr>
          <p:cNvPr id="4" name="Imagen 3">
            <a:extLst>
              <a:ext uri="{FF2B5EF4-FFF2-40B4-BE49-F238E27FC236}">
                <a16:creationId xmlns:a16="http://schemas.microsoft.com/office/drawing/2014/main" id="{55C9B707-408F-0C13-0BC1-7A7093D326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557"/>
          <a:stretch/>
        </p:blipFill>
        <p:spPr>
          <a:xfrm>
            <a:off x="4330747" y="2876550"/>
            <a:ext cx="3530506" cy="1104900"/>
          </a:xfrm>
          <a:prstGeom prst="rect">
            <a:avLst/>
          </a:prstGeom>
        </p:spPr>
      </p:pic>
      <p:grpSp>
        <p:nvGrpSpPr>
          <p:cNvPr id="5" name="Grupo 4">
            <a:extLst>
              <a:ext uri="{FF2B5EF4-FFF2-40B4-BE49-F238E27FC236}">
                <a16:creationId xmlns:a16="http://schemas.microsoft.com/office/drawing/2014/main" id="{113E9B06-E72F-1F9A-11DC-89B44829E390}"/>
              </a:ext>
            </a:extLst>
          </p:cNvPr>
          <p:cNvGrpSpPr/>
          <p:nvPr userDrawn="1"/>
        </p:nvGrpSpPr>
        <p:grpSpPr>
          <a:xfrm>
            <a:off x="10544174" y="6357938"/>
            <a:ext cx="1700587" cy="564028"/>
            <a:chOff x="9705226" y="6414247"/>
            <a:chExt cx="2396658" cy="507718"/>
          </a:xfrm>
          <a:solidFill>
            <a:schemeClr val="bg1"/>
          </a:solidFill>
        </p:grpSpPr>
        <p:sp>
          <p:nvSpPr>
            <p:cNvPr id="6" name="Rectángulo 5">
              <a:extLst>
                <a:ext uri="{FF2B5EF4-FFF2-40B4-BE49-F238E27FC236}">
                  <a16:creationId xmlns:a16="http://schemas.microsoft.com/office/drawing/2014/main" id="{201631D5-BB3E-5BD4-FA26-B6A8D800E91A}"/>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1A41A349-D069-3DAD-4A11-01C3A4A5C11E}"/>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16B3DFBB-1100-4064-6CF7-9C51D834D31A}"/>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22757D2-FF2E-0D7C-2E7A-F4EEFBA8DB2F}"/>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C0E02B90-D9C6-73CB-C6C3-FAC0D726508B}"/>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9EF4129-E3C5-65E0-B742-14449AE79BB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E69A1E9A-8F6A-E964-6751-04139D3BA2CE}"/>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CB587F22-495D-D831-9B0C-A269A6F2EFB8}"/>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B6AF53D2-D333-BDD8-FAC5-CB244101687E}"/>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40EF9CED-C766-7995-70A6-14722199FC61}"/>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67877334-2668-A297-0D42-56B481A04A3D}"/>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0F179C78-4831-03E7-11A4-3B0D8053AC63}"/>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0778F89F-2ED2-C4C8-63FC-A36EF60D189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7F0DCC89-35F9-F8DA-CB5C-A856E919330F}"/>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grpSp>
        <p:nvGrpSpPr>
          <p:cNvPr id="21" name="Grupo 20">
            <a:extLst>
              <a:ext uri="{FF2B5EF4-FFF2-40B4-BE49-F238E27FC236}">
                <a16:creationId xmlns:a16="http://schemas.microsoft.com/office/drawing/2014/main" id="{E56C6BE9-1907-F2ED-36C6-635ED9AF4C45}"/>
              </a:ext>
            </a:extLst>
          </p:cNvPr>
          <p:cNvGrpSpPr/>
          <p:nvPr userDrawn="1"/>
        </p:nvGrpSpPr>
        <p:grpSpPr>
          <a:xfrm flipH="1" flipV="1">
            <a:off x="-142875" y="-63965"/>
            <a:ext cx="1700587" cy="564028"/>
            <a:chOff x="9705226" y="6414247"/>
            <a:chExt cx="2396658" cy="507718"/>
          </a:xfrm>
          <a:solidFill>
            <a:schemeClr val="bg1"/>
          </a:solidFill>
        </p:grpSpPr>
        <p:sp>
          <p:nvSpPr>
            <p:cNvPr id="22" name="Rectángulo 21">
              <a:extLst>
                <a:ext uri="{FF2B5EF4-FFF2-40B4-BE49-F238E27FC236}">
                  <a16:creationId xmlns:a16="http://schemas.microsoft.com/office/drawing/2014/main" id="{45B633CA-7337-487C-5D09-3F4D352C1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59B30706-D988-0920-4364-0FACF75F5F37}"/>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232D1086-AE74-0406-2AC0-E828A7D9848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B8FFCED-8F69-26B3-891D-4FC820F881CA}"/>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EA32DF48-EB7F-6D93-0C0E-2CE8A5231C22}"/>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Rectángulo 26">
              <a:extLst>
                <a:ext uri="{FF2B5EF4-FFF2-40B4-BE49-F238E27FC236}">
                  <a16:creationId xmlns:a16="http://schemas.microsoft.com/office/drawing/2014/main" id="{98AA0BAD-2FED-B358-AE93-A96452DA2828}"/>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8" name="Rectángulo 27">
              <a:extLst>
                <a:ext uri="{FF2B5EF4-FFF2-40B4-BE49-F238E27FC236}">
                  <a16:creationId xmlns:a16="http://schemas.microsoft.com/office/drawing/2014/main" id="{02A74291-083B-B80F-76F7-66E76557796A}"/>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9" name="Rectángulo 28">
              <a:extLst>
                <a:ext uri="{FF2B5EF4-FFF2-40B4-BE49-F238E27FC236}">
                  <a16:creationId xmlns:a16="http://schemas.microsoft.com/office/drawing/2014/main" id="{C9C53CDF-817C-7319-6540-5450256A7A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0" name="Rectángulo 29">
              <a:extLst>
                <a:ext uri="{FF2B5EF4-FFF2-40B4-BE49-F238E27FC236}">
                  <a16:creationId xmlns:a16="http://schemas.microsoft.com/office/drawing/2014/main" id="{901E8CF6-9677-B7EB-D0CF-E58670156651}"/>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1" name="Rectángulo 30">
              <a:extLst>
                <a:ext uri="{FF2B5EF4-FFF2-40B4-BE49-F238E27FC236}">
                  <a16:creationId xmlns:a16="http://schemas.microsoft.com/office/drawing/2014/main" id="{6629851F-2F73-36FE-2DB6-B8496BA14BA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Rectángulo 31">
              <a:extLst>
                <a:ext uri="{FF2B5EF4-FFF2-40B4-BE49-F238E27FC236}">
                  <a16:creationId xmlns:a16="http://schemas.microsoft.com/office/drawing/2014/main" id="{EF7159FA-A4A0-B900-BAC1-118FFD956ECA}"/>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3" name="Rectángulo 32">
              <a:extLst>
                <a:ext uri="{FF2B5EF4-FFF2-40B4-BE49-F238E27FC236}">
                  <a16:creationId xmlns:a16="http://schemas.microsoft.com/office/drawing/2014/main" id="{183C29BD-9145-FDD0-29F7-95403C6F9BBE}"/>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Rectángulo 33">
              <a:extLst>
                <a:ext uri="{FF2B5EF4-FFF2-40B4-BE49-F238E27FC236}">
                  <a16:creationId xmlns:a16="http://schemas.microsoft.com/office/drawing/2014/main" id="{D7D615E7-49DD-2424-6784-40E0BFFA30F5}"/>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5" name="Rectángulo 34">
              <a:extLst>
                <a:ext uri="{FF2B5EF4-FFF2-40B4-BE49-F238E27FC236}">
                  <a16:creationId xmlns:a16="http://schemas.microsoft.com/office/drawing/2014/main" id="{5224C9B4-00D7-0D34-A96C-B039D63B9662}"/>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17271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ntent 1">
  <p:cSld name="One Content 1">
    <p:spTree>
      <p:nvGrpSpPr>
        <p:cNvPr id="1" name="Shape 21"/>
        <p:cNvGrpSpPr/>
        <p:nvPr/>
      </p:nvGrpSpPr>
      <p:grpSpPr>
        <a:xfrm>
          <a:off x="0" y="0"/>
          <a:ext cx="0" cy="0"/>
          <a:chOff x="0" y="0"/>
          <a:chExt cx="0" cy="0"/>
        </a:xfrm>
      </p:grpSpPr>
      <p:pic>
        <p:nvPicPr>
          <p:cNvPr id="10" name="Google Shape;60;p14">
            <a:extLst>
              <a:ext uri="{FF2B5EF4-FFF2-40B4-BE49-F238E27FC236}">
                <a16:creationId xmlns:a16="http://schemas.microsoft.com/office/drawing/2014/main" id="{6928EDFE-1D44-493D-82C8-E1F357C2FC14}"/>
              </a:ext>
            </a:extLst>
          </p:cNvPr>
          <p:cNvPicPr preferRelativeResize="0"/>
          <p:nvPr userDrawn="1"/>
        </p:nvPicPr>
        <p:blipFill rotWithShape="1">
          <a:blip r:embed="rId2">
            <a:alphaModFix/>
          </a:blip>
          <a:srcRect/>
          <a:stretch/>
        </p:blipFill>
        <p:spPr>
          <a:xfrm>
            <a:off x="-2" y="0"/>
            <a:ext cx="12192001" cy="6858000"/>
          </a:xfrm>
          <a:prstGeom prst="rect">
            <a:avLst/>
          </a:prstGeom>
          <a:noFill/>
          <a:ln>
            <a:noFill/>
          </a:ln>
        </p:spPr>
      </p:pic>
      <p:sp>
        <p:nvSpPr>
          <p:cNvPr id="24" name="Google Shape;24;p3"/>
          <p:cNvSpPr txBox="1">
            <a:spLocks noGrp="1"/>
          </p:cNvSpPr>
          <p:nvPr>
            <p:ph type="title"/>
          </p:nvPr>
        </p:nvSpPr>
        <p:spPr>
          <a:xfrm>
            <a:off x="609600" y="1304621"/>
            <a:ext cx="11314128" cy="706308"/>
          </a:xfrm>
          <a:prstGeom prst="rect">
            <a:avLst/>
          </a:prstGeom>
          <a:noFill/>
          <a:ln>
            <a:noFill/>
          </a:ln>
        </p:spPr>
        <p:txBody>
          <a:bodyPr spcFirstLastPara="1" wrap="square" lIns="91425" tIns="0" rIns="91425" bIns="45700" anchor="t" anchorCtr="0">
            <a:noAutofit/>
          </a:bodyPr>
          <a:lstStyle>
            <a:lvl1pPr lvl="0" algn="l">
              <a:lnSpc>
                <a:spcPct val="90000"/>
              </a:lnSpc>
              <a:spcBef>
                <a:spcPts val="0"/>
              </a:spcBef>
              <a:spcAft>
                <a:spcPts val="0"/>
              </a:spcAft>
              <a:buClr>
                <a:schemeClr val="lt1"/>
              </a:buClr>
              <a:buSzPts val="2800"/>
              <a:buFont typeface="Quattrocento Sans"/>
              <a:buNone/>
              <a:defRPr sz="3733"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3"/>
          <p:cNvSpPr txBox="1">
            <a:spLocks noGrp="1"/>
          </p:cNvSpPr>
          <p:nvPr>
            <p:ph type="body" idx="1"/>
          </p:nvPr>
        </p:nvSpPr>
        <p:spPr>
          <a:xfrm>
            <a:off x="609600" y="2147454"/>
            <a:ext cx="10972800" cy="397871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747"/>
              </a:spcBef>
              <a:spcAft>
                <a:spcPts val="0"/>
              </a:spcAft>
              <a:buClr>
                <a:schemeClr val="dk1"/>
              </a:buClr>
              <a:buSzPts val="2800"/>
              <a:buChar char="•"/>
              <a:defRPr/>
            </a:lvl1pPr>
            <a:lvl2pPr marL="914400" lvl="1" indent="-335280" algn="l">
              <a:lnSpc>
                <a:spcPct val="90000"/>
              </a:lnSpc>
              <a:spcBef>
                <a:spcPts val="533"/>
              </a:spcBef>
              <a:spcAft>
                <a:spcPts val="0"/>
              </a:spcAft>
              <a:buClr>
                <a:schemeClr val="dk1"/>
              </a:buClr>
              <a:buSzPts val="1680"/>
              <a:buChar char="o"/>
              <a:defRPr/>
            </a:lvl2pPr>
            <a:lvl3pPr marL="1371600" lvl="2" indent="-355600" algn="l">
              <a:lnSpc>
                <a:spcPct val="90000"/>
              </a:lnSpc>
              <a:spcBef>
                <a:spcPts val="533"/>
              </a:spcBef>
              <a:spcAft>
                <a:spcPts val="0"/>
              </a:spcAft>
              <a:buClr>
                <a:schemeClr val="dk1"/>
              </a:buClr>
              <a:buSzPts val="2000"/>
              <a:buChar char="▪"/>
              <a:defRPr/>
            </a:lvl3pPr>
            <a:lvl4pPr marL="1828800" lvl="3" indent="-330200" algn="l">
              <a:lnSpc>
                <a:spcPct val="90000"/>
              </a:lnSpc>
              <a:spcBef>
                <a:spcPts val="427"/>
              </a:spcBef>
              <a:spcAft>
                <a:spcPts val="0"/>
              </a:spcAft>
              <a:buClr>
                <a:schemeClr val="dk1"/>
              </a:buClr>
              <a:buSzPts val="1600"/>
              <a:buChar char="–"/>
              <a:defRPr/>
            </a:lvl4pPr>
            <a:lvl5pPr marL="2286000" lvl="4" indent="-330200" algn="l">
              <a:lnSpc>
                <a:spcPct val="90000"/>
              </a:lnSpc>
              <a:spcBef>
                <a:spcPts val="427"/>
              </a:spcBef>
              <a:spcAft>
                <a:spcPts val="0"/>
              </a:spcAft>
              <a:buClr>
                <a:schemeClr val="dk1"/>
              </a:buClr>
              <a:buSzPts val="1600"/>
              <a:buChar char="»"/>
              <a:defRPr/>
            </a:lvl5pPr>
            <a:lvl6pPr marL="2743200" lvl="5" indent="-342900" algn="l">
              <a:lnSpc>
                <a:spcPct val="90000"/>
              </a:lnSpc>
              <a:spcBef>
                <a:spcPts val="480"/>
              </a:spcBef>
              <a:spcAft>
                <a:spcPts val="0"/>
              </a:spcAft>
              <a:buClr>
                <a:schemeClr val="dk1"/>
              </a:buClr>
              <a:buSzPts val="1800"/>
              <a:buChar char="•"/>
              <a:defRPr/>
            </a:lvl6pPr>
            <a:lvl7pPr marL="3200400" lvl="6" indent="-342900" algn="l">
              <a:lnSpc>
                <a:spcPct val="90000"/>
              </a:lnSpc>
              <a:spcBef>
                <a:spcPts val="480"/>
              </a:spcBef>
              <a:spcAft>
                <a:spcPts val="0"/>
              </a:spcAft>
              <a:buClr>
                <a:schemeClr val="dk1"/>
              </a:buClr>
              <a:buSzPts val="1800"/>
              <a:buChar char="•"/>
              <a:defRPr/>
            </a:lvl7pPr>
            <a:lvl8pPr marL="3657600" lvl="7" indent="-342900" algn="l">
              <a:lnSpc>
                <a:spcPct val="90000"/>
              </a:lnSpc>
              <a:spcBef>
                <a:spcPts val="480"/>
              </a:spcBef>
              <a:spcAft>
                <a:spcPts val="0"/>
              </a:spcAft>
              <a:buClr>
                <a:schemeClr val="dk1"/>
              </a:buClr>
              <a:buSzPts val="1800"/>
              <a:buChar char="•"/>
              <a:defRPr/>
            </a:lvl8pPr>
            <a:lvl9pPr marL="4114800" lvl="8" indent="-342900" algn="l">
              <a:lnSpc>
                <a:spcPct val="90000"/>
              </a:lnSpc>
              <a:spcBef>
                <a:spcPts val="480"/>
              </a:spcBef>
              <a:spcAft>
                <a:spcPts val="0"/>
              </a:spcAft>
              <a:buClr>
                <a:schemeClr val="dk1"/>
              </a:buClr>
              <a:buSzPts val="1800"/>
              <a:buChar char="•"/>
              <a:defRPr/>
            </a:lvl9pPr>
          </a:lstStyle>
          <a:p>
            <a:endParaRPr dirty="0"/>
          </a:p>
        </p:txBody>
      </p:sp>
      <p:sp>
        <p:nvSpPr>
          <p:cNvPr id="26" name="Google Shape;26;p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 name="Google Shape;27;p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sz="1467" b="0"/>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888888"/>
                </a:solidFill>
                <a:latin typeface="Calibri"/>
                <a:ea typeface="Calibri"/>
                <a:cs typeface="Calibri"/>
                <a:sym typeface="Calibri"/>
              </a:defRPr>
            </a:lvl1pPr>
            <a:lvl2pPr marL="0" lvl="1" indent="0" algn="r">
              <a:spcBef>
                <a:spcPts val="0"/>
              </a:spcBef>
              <a:buNone/>
              <a:defRPr sz="1200" b="0">
                <a:solidFill>
                  <a:srgbClr val="888888"/>
                </a:solidFill>
                <a:latin typeface="Calibri"/>
                <a:ea typeface="Calibri"/>
                <a:cs typeface="Calibri"/>
                <a:sym typeface="Calibri"/>
              </a:defRPr>
            </a:lvl2pPr>
            <a:lvl3pPr marL="0" lvl="2" indent="0" algn="r">
              <a:spcBef>
                <a:spcPts val="0"/>
              </a:spcBef>
              <a:buNone/>
              <a:defRPr sz="1200" b="0">
                <a:solidFill>
                  <a:srgbClr val="888888"/>
                </a:solidFill>
                <a:latin typeface="Calibri"/>
                <a:ea typeface="Calibri"/>
                <a:cs typeface="Calibri"/>
                <a:sym typeface="Calibri"/>
              </a:defRPr>
            </a:lvl3pPr>
            <a:lvl4pPr marL="0" lvl="3" indent="0" algn="r">
              <a:spcBef>
                <a:spcPts val="0"/>
              </a:spcBef>
              <a:buNone/>
              <a:defRPr sz="1200" b="0">
                <a:solidFill>
                  <a:srgbClr val="888888"/>
                </a:solidFill>
                <a:latin typeface="Calibri"/>
                <a:ea typeface="Calibri"/>
                <a:cs typeface="Calibri"/>
                <a:sym typeface="Calibri"/>
              </a:defRPr>
            </a:lvl4pPr>
            <a:lvl5pPr marL="0" lvl="4" indent="0" algn="r">
              <a:spcBef>
                <a:spcPts val="0"/>
              </a:spcBef>
              <a:buNone/>
              <a:defRPr sz="1200" b="0">
                <a:solidFill>
                  <a:srgbClr val="888888"/>
                </a:solidFill>
                <a:latin typeface="Calibri"/>
                <a:ea typeface="Calibri"/>
                <a:cs typeface="Calibri"/>
                <a:sym typeface="Calibri"/>
              </a:defRPr>
            </a:lvl5pPr>
            <a:lvl6pPr marL="0" lvl="5" indent="0" algn="r">
              <a:spcBef>
                <a:spcPts val="0"/>
              </a:spcBef>
              <a:buNone/>
              <a:defRPr sz="1200" b="0">
                <a:solidFill>
                  <a:srgbClr val="888888"/>
                </a:solidFill>
                <a:latin typeface="Calibri"/>
                <a:ea typeface="Calibri"/>
                <a:cs typeface="Calibri"/>
                <a:sym typeface="Calibri"/>
              </a:defRPr>
            </a:lvl6pPr>
            <a:lvl7pPr marL="0" lvl="6" indent="0" algn="r">
              <a:spcBef>
                <a:spcPts val="0"/>
              </a:spcBef>
              <a:buNone/>
              <a:defRPr sz="1200" b="0">
                <a:solidFill>
                  <a:srgbClr val="888888"/>
                </a:solidFill>
                <a:latin typeface="Calibri"/>
                <a:ea typeface="Calibri"/>
                <a:cs typeface="Calibri"/>
                <a:sym typeface="Calibri"/>
              </a:defRPr>
            </a:lvl7pPr>
            <a:lvl8pPr marL="0" lvl="7" indent="0" algn="r">
              <a:spcBef>
                <a:spcPts val="0"/>
              </a:spcBef>
              <a:buNone/>
              <a:defRPr sz="1200" b="0">
                <a:solidFill>
                  <a:srgbClr val="888888"/>
                </a:solidFill>
                <a:latin typeface="Calibri"/>
                <a:ea typeface="Calibri"/>
                <a:cs typeface="Calibri"/>
                <a:sym typeface="Calibri"/>
              </a:defRPr>
            </a:lvl8pPr>
            <a:lvl9pPr marL="0" lvl="8" indent="0" algn="r">
              <a:spcBef>
                <a:spcPts val="0"/>
              </a:spcBef>
              <a:buNone/>
              <a:defRPr sz="1200" b="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 name="Google Shape;61;p14">
            <a:extLst>
              <a:ext uri="{FF2B5EF4-FFF2-40B4-BE49-F238E27FC236}">
                <a16:creationId xmlns:a16="http://schemas.microsoft.com/office/drawing/2014/main" id="{51678D1D-FE55-41CF-BC63-87309A7A30AF}"/>
              </a:ext>
            </a:extLst>
          </p:cNvPr>
          <p:cNvSpPr txBox="1"/>
          <p:nvPr userDrawn="1"/>
        </p:nvSpPr>
        <p:spPr>
          <a:xfrm>
            <a:off x="10165200" y="414521"/>
            <a:ext cx="1188600" cy="280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s-ES_tradnl" sz="1300" b="0" i="0" u="none" strike="noStrike" cap="none" dirty="0">
                <a:solidFill>
                  <a:srgbClr val="1C4587"/>
                </a:solidFill>
                <a:latin typeface="Arial"/>
                <a:ea typeface="Arial"/>
                <a:cs typeface="Arial"/>
                <a:sym typeface="Arial"/>
              </a:rPr>
              <a:t>Ingeniería de Sistemas</a:t>
            </a:r>
            <a:endParaRPr sz="1300" dirty="0">
              <a:solidFill>
                <a:srgbClr val="1C4587"/>
              </a:solidFill>
            </a:endParaRPr>
          </a:p>
        </p:txBody>
      </p:sp>
      <p:sp>
        <p:nvSpPr>
          <p:cNvPr id="12" name="Google Shape;62;p14">
            <a:extLst>
              <a:ext uri="{FF2B5EF4-FFF2-40B4-BE49-F238E27FC236}">
                <a16:creationId xmlns:a16="http://schemas.microsoft.com/office/drawing/2014/main" id="{F756ED5E-40A7-44E3-BFCA-E2085774FEBB}"/>
              </a:ext>
            </a:extLst>
          </p:cNvPr>
          <p:cNvSpPr txBox="1"/>
          <p:nvPr userDrawn="1"/>
        </p:nvSpPr>
        <p:spPr>
          <a:xfrm>
            <a:off x="7506950" y="441521"/>
            <a:ext cx="2137500" cy="22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s-ES_tradnl" sz="1300" dirty="0">
                <a:solidFill>
                  <a:srgbClr val="1C4587"/>
                </a:solidFill>
              </a:rPr>
              <a:t>Pregrado</a:t>
            </a:r>
            <a:endParaRPr sz="1300" b="0" i="0" u="none" strike="noStrike" cap="none" dirty="0">
              <a:solidFill>
                <a:srgbClr val="1C4587"/>
              </a:solidFill>
              <a:latin typeface="Arial"/>
              <a:ea typeface="Arial"/>
              <a:cs typeface="Arial"/>
              <a:sym typeface="Arial"/>
            </a:endParaRPr>
          </a:p>
        </p:txBody>
      </p:sp>
    </p:spTree>
    <p:extLst>
      <p:ext uri="{BB962C8B-B14F-4D97-AF65-F5344CB8AC3E}">
        <p14:creationId xmlns:p14="http://schemas.microsoft.com/office/powerpoint/2010/main" val="3128937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4281B43-CCCD-24DB-6926-6DBE79E78D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7248"/>
          <a:stretch/>
        </p:blipFill>
        <p:spPr>
          <a:xfrm>
            <a:off x="20095" y="-140677"/>
            <a:ext cx="12192000" cy="3720932"/>
          </a:xfrm>
          <a:prstGeom prst="rect">
            <a:avLst/>
          </a:prstGeom>
        </p:spPr>
      </p:pic>
      <p:sp>
        <p:nvSpPr>
          <p:cNvPr id="9" name="Rectángulo 8">
            <a:extLst>
              <a:ext uri="{FF2B5EF4-FFF2-40B4-BE49-F238E27FC236}">
                <a16:creationId xmlns:a16="http://schemas.microsoft.com/office/drawing/2014/main" id="{1FD7C5CF-DB38-CD89-C84D-7D46B6EEDF08}"/>
              </a:ext>
            </a:extLst>
          </p:cNvPr>
          <p:cNvSpPr/>
          <p:nvPr userDrawn="1"/>
        </p:nvSpPr>
        <p:spPr>
          <a:xfrm>
            <a:off x="301451" y="3429000"/>
            <a:ext cx="11910644" cy="3486593"/>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10" name="Rectángulo 9">
            <a:extLst>
              <a:ext uri="{FF2B5EF4-FFF2-40B4-BE49-F238E27FC236}">
                <a16:creationId xmlns:a16="http://schemas.microsoft.com/office/drawing/2014/main" id="{B7F7FA98-38BF-B7CB-3CB7-83C408C358F3}"/>
              </a:ext>
            </a:extLst>
          </p:cNvPr>
          <p:cNvSpPr/>
          <p:nvPr userDrawn="1"/>
        </p:nvSpPr>
        <p:spPr>
          <a:xfrm>
            <a:off x="0" y="-140679"/>
            <a:ext cx="301451" cy="356968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EAFD63A2-43AB-A7C5-CEE8-DEED2BA91FE4}"/>
              </a:ext>
            </a:extLst>
          </p:cNvPr>
          <p:cNvSpPr/>
          <p:nvPr userDrawn="1"/>
        </p:nvSpPr>
        <p:spPr>
          <a:xfrm>
            <a:off x="-1" y="3428998"/>
            <a:ext cx="301451" cy="34865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83272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C4C530B-2446-18A1-9EDF-EAE9500A24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803" r="34413"/>
          <a:stretch/>
        </p:blipFill>
        <p:spPr>
          <a:xfrm>
            <a:off x="-106326" y="-63967"/>
            <a:ext cx="2596688" cy="6987682"/>
          </a:xfrm>
          <a:prstGeom prst="rect">
            <a:avLst/>
          </a:prstGeom>
        </p:spPr>
      </p:pic>
      <p:sp>
        <p:nvSpPr>
          <p:cNvPr id="9" name="Rectángulo 8">
            <a:extLst>
              <a:ext uri="{FF2B5EF4-FFF2-40B4-BE49-F238E27FC236}">
                <a16:creationId xmlns:a16="http://schemas.microsoft.com/office/drawing/2014/main" id="{75AC794A-8BA9-122F-12FD-94456B2FD92C}"/>
              </a:ext>
            </a:extLst>
          </p:cNvPr>
          <p:cNvSpPr/>
          <p:nvPr userDrawn="1"/>
        </p:nvSpPr>
        <p:spPr>
          <a:xfrm>
            <a:off x="3446585" y="-63965"/>
            <a:ext cx="876551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5BEFD0E8-EAE2-343B-E461-9671E60B6338}"/>
              </a:ext>
            </a:extLst>
          </p:cNvPr>
          <p:cNvSpPr/>
          <p:nvPr userDrawn="1"/>
        </p:nvSpPr>
        <p:spPr>
          <a:xfrm>
            <a:off x="2346834" y="-63966"/>
            <a:ext cx="1099751" cy="6985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CuadroTexto 3">
            <a:extLst>
              <a:ext uri="{FF2B5EF4-FFF2-40B4-BE49-F238E27FC236}">
                <a16:creationId xmlns:a16="http://schemas.microsoft.com/office/drawing/2014/main" id="{0F1F3EE2-6559-A2C3-0F62-C0F617AC2C0D}"/>
              </a:ext>
            </a:extLst>
          </p:cNvPr>
          <p:cNvSpPr txBox="1"/>
          <p:nvPr userDrawn="1"/>
        </p:nvSpPr>
        <p:spPr>
          <a:xfrm rot="16200000">
            <a:off x="243230" y="2737461"/>
            <a:ext cx="5817706" cy="1323439"/>
          </a:xfrm>
          <a:prstGeom prst="rect">
            <a:avLst/>
          </a:prstGeom>
          <a:noFill/>
        </p:spPr>
        <p:txBody>
          <a:bodyPr wrap="square" rtlCol="0">
            <a:spAutoFit/>
          </a:bodyPr>
          <a:lstStyle/>
          <a:p>
            <a:pPr algn="r"/>
            <a:r>
              <a:rPr lang="es-ES_tradnl" sz="8000" b="1" dirty="0">
                <a:solidFill>
                  <a:srgbClr val="002060"/>
                </a:solidFill>
                <a:latin typeface="Roboto" panose="02000000000000000000" pitchFamily="2" charset="0"/>
                <a:ea typeface="Roboto" panose="02000000000000000000" pitchFamily="2" charset="0"/>
              </a:rPr>
              <a:t>Contenido</a:t>
            </a:r>
          </a:p>
        </p:txBody>
      </p:sp>
    </p:spTree>
    <p:extLst>
      <p:ext uri="{BB962C8B-B14F-4D97-AF65-F5344CB8AC3E}">
        <p14:creationId xmlns:p14="http://schemas.microsoft.com/office/powerpoint/2010/main" val="381390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36C05C2-2CB9-C315-AC0B-A71124767EF6}"/>
              </a:ext>
            </a:extLst>
          </p:cNvPr>
          <p:cNvSpPr/>
          <p:nvPr userDrawn="1"/>
        </p:nvSpPr>
        <p:spPr>
          <a:xfrm>
            <a:off x="-114299" y="-63965"/>
            <a:ext cx="9753600"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F0586D"/>
              </a:solidFill>
            </a:endParaRPr>
          </a:p>
          <a:p>
            <a:pPr algn="ctr"/>
            <a:endParaRPr lang="es-PE" dirty="0">
              <a:solidFill>
                <a:srgbClr val="F0586D"/>
              </a:solidFill>
            </a:endParaRPr>
          </a:p>
        </p:txBody>
      </p:sp>
      <p:grpSp>
        <p:nvGrpSpPr>
          <p:cNvPr id="16" name="Grupo 15">
            <a:extLst>
              <a:ext uri="{FF2B5EF4-FFF2-40B4-BE49-F238E27FC236}">
                <a16:creationId xmlns:a16="http://schemas.microsoft.com/office/drawing/2014/main" id="{9D701E33-9700-9FC6-1198-5C35258EB0D2}"/>
              </a:ext>
            </a:extLst>
          </p:cNvPr>
          <p:cNvGrpSpPr/>
          <p:nvPr userDrawn="1"/>
        </p:nvGrpSpPr>
        <p:grpSpPr>
          <a:xfrm>
            <a:off x="3886200" y="1583411"/>
            <a:ext cx="7535825" cy="4199859"/>
            <a:chOff x="3543300" y="1828800"/>
            <a:chExt cx="7535825" cy="4199859"/>
          </a:xfrm>
        </p:grpSpPr>
        <p:sp>
          <p:nvSpPr>
            <p:cNvPr id="7" name="Rectángulo redondeado 6">
              <a:extLst>
                <a:ext uri="{FF2B5EF4-FFF2-40B4-BE49-F238E27FC236}">
                  <a16:creationId xmlns:a16="http://schemas.microsoft.com/office/drawing/2014/main" id="{7E3A5604-10E3-2C1E-BBAC-AE34F4062D2F}"/>
                </a:ext>
              </a:extLst>
            </p:cNvPr>
            <p:cNvSpPr/>
            <p:nvPr userDrawn="1"/>
          </p:nvSpPr>
          <p:spPr>
            <a:xfrm>
              <a:off x="3543300" y="1828800"/>
              <a:ext cx="7535825" cy="4199859"/>
            </a:xfrm>
            <a:prstGeom prst="roundRect">
              <a:avLst>
                <a:gd name="adj" fmla="val 6731"/>
              </a:avLst>
            </a:prstGeom>
            <a:solidFill>
              <a:srgbClr val="4156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Rectángulo 3">
              <a:extLst>
                <a:ext uri="{FF2B5EF4-FFF2-40B4-BE49-F238E27FC236}">
                  <a16:creationId xmlns:a16="http://schemas.microsoft.com/office/drawing/2014/main" id="{4DB9FD65-3500-E033-C5CE-D56F9D40FE3B}"/>
                </a:ext>
              </a:extLst>
            </p:cNvPr>
            <p:cNvSpPr/>
            <p:nvPr userDrawn="1"/>
          </p:nvSpPr>
          <p:spPr>
            <a:xfrm>
              <a:off x="4098851" y="2163722"/>
              <a:ext cx="6023344" cy="355659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Rectángulo redondeado 7">
              <a:extLst>
                <a:ext uri="{FF2B5EF4-FFF2-40B4-BE49-F238E27FC236}">
                  <a16:creationId xmlns:a16="http://schemas.microsoft.com/office/drawing/2014/main" id="{4F7ED973-06CF-C958-C9C9-C8ED8BEC2A7A}"/>
                </a:ext>
              </a:extLst>
            </p:cNvPr>
            <p:cNvSpPr/>
            <p:nvPr userDrawn="1"/>
          </p:nvSpPr>
          <p:spPr>
            <a:xfrm>
              <a:off x="10560571" y="3357797"/>
              <a:ext cx="150249" cy="1123821"/>
            </a:xfrm>
            <a:prstGeom prst="roundRect">
              <a:avLst>
                <a:gd name="adj" fmla="val 50000"/>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grpSp>
        <p:nvGrpSpPr>
          <p:cNvPr id="15" name="Grupo 14">
            <a:extLst>
              <a:ext uri="{FF2B5EF4-FFF2-40B4-BE49-F238E27FC236}">
                <a16:creationId xmlns:a16="http://schemas.microsoft.com/office/drawing/2014/main" id="{E36F2BAD-90F7-58B5-C28C-AD8058F00783}"/>
              </a:ext>
            </a:extLst>
          </p:cNvPr>
          <p:cNvGrpSpPr/>
          <p:nvPr userDrawn="1"/>
        </p:nvGrpSpPr>
        <p:grpSpPr>
          <a:xfrm>
            <a:off x="98453" y="4987636"/>
            <a:ext cx="552531" cy="1934329"/>
            <a:chOff x="98453" y="4987637"/>
            <a:chExt cx="552531" cy="1879630"/>
          </a:xfrm>
          <a:solidFill>
            <a:schemeClr val="bg1"/>
          </a:solidFill>
        </p:grpSpPr>
        <p:sp>
          <p:nvSpPr>
            <p:cNvPr id="10" name="Rectángulo 9">
              <a:extLst>
                <a:ext uri="{FF2B5EF4-FFF2-40B4-BE49-F238E27FC236}">
                  <a16:creationId xmlns:a16="http://schemas.microsoft.com/office/drawing/2014/main" id="{CCBD4240-2C70-D88D-DD7C-5E7A856EB176}"/>
                </a:ext>
              </a:extLst>
            </p:cNvPr>
            <p:cNvSpPr/>
            <p:nvPr userDrawn="1"/>
          </p:nvSpPr>
          <p:spPr>
            <a:xfrm flipH="1">
              <a:off x="605265"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6144F95A-84F5-6650-8BEC-A1935C912258}"/>
                </a:ext>
              </a:extLst>
            </p:cNvPr>
            <p:cNvSpPr/>
            <p:nvPr userDrawn="1"/>
          </p:nvSpPr>
          <p:spPr>
            <a:xfrm flipH="1">
              <a:off x="483027"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42EB86E2-7690-68B0-85B2-BE29E6234C0F}"/>
                </a:ext>
              </a:extLst>
            </p:cNvPr>
            <p:cNvSpPr/>
            <p:nvPr userDrawn="1"/>
          </p:nvSpPr>
          <p:spPr>
            <a:xfrm flipH="1">
              <a:off x="347969" y="4987637"/>
              <a:ext cx="45719"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7A06B535-0A7C-35D5-9252-9540D873AA2E}"/>
                </a:ext>
              </a:extLst>
            </p:cNvPr>
            <p:cNvSpPr/>
            <p:nvPr userDrawn="1"/>
          </p:nvSpPr>
          <p:spPr>
            <a:xfrm flipH="1">
              <a:off x="22493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E15B268-F441-F1B2-D389-59086E141132}"/>
                </a:ext>
              </a:extLst>
            </p:cNvPr>
            <p:cNvSpPr/>
            <p:nvPr userDrawn="1"/>
          </p:nvSpPr>
          <p:spPr>
            <a:xfrm flipH="1">
              <a:off x="98453" y="4987637"/>
              <a:ext cx="50612" cy="187963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2413705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E84804F-A8B2-4214-280F-1D1939EBC696}"/>
              </a:ext>
            </a:extLst>
          </p:cNvPr>
          <p:cNvSpPr/>
          <p:nvPr userDrawn="1"/>
        </p:nvSpPr>
        <p:spPr>
          <a:xfrm>
            <a:off x="-114299" y="-63965"/>
            <a:ext cx="8381999"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1"/>
              </a:solidFill>
            </a:endParaRPr>
          </a:p>
          <a:p>
            <a:pPr algn="ctr"/>
            <a:endParaRPr lang="es-PE" dirty="0"/>
          </a:p>
        </p:txBody>
      </p:sp>
      <p:pic>
        <p:nvPicPr>
          <p:cNvPr id="4" name="Imagen 3">
            <a:extLst>
              <a:ext uri="{FF2B5EF4-FFF2-40B4-BE49-F238E27FC236}">
                <a16:creationId xmlns:a16="http://schemas.microsoft.com/office/drawing/2014/main" id="{CC2FED8B-0C0A-FD95-75C5-85B014527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155" r="16480"/>
          <a:stretch/>
        </p:blipFill>
        <p:spPr>
          <a:xfrm>
            <a:off x="7772405" y="-63965"/>
            <a:ext cx="4548187" cy="6989695"/>
          </a:xfrm>
          <a:prstGeom prst="rect">
            <a:avLst/>
          </a:prstGeom>
        </p:spPr>
      </p:pic>
      <p:grpSp>
        <p:nvGrpSpPr>
          <p:cNvPr id="27" name="Grupo 26">
            <a:extLst>
              <a:ext uri="{FF2B5EF4-FFF2-40B4-BE49-F238E27FC236}">
                <a16:creationId xmlns:a16="http://schemas.microsoft.com/office/drawing/2014/main" id="{15AAEB80-AF4D-5241-9331-4E16D3F34AC9}"/>
              </a:ext>
            </a:extLst>
          </p:cNvPr>
          <p:cNvGrpSpPr/>
          <p:nvPr userDrawn="1"/>
        </p:nvGrpSpPr>
        <p:grpSpPr>
          <a:xfrm>
            <a:off x="9705226" y="6414247"/>
            <a:ext cx="2396658" cy="575448"/>
            <a:chOff x="9705226" y="6414247"/>
            <a:chExt cx="2396658" cy="507718"/>
          </a:xfrm>
          <a:solidFill>
            <a:schemeClr val="bg1"/>
          </a:solidFill>
        </p:grpSpPr>
        <p:sp>
          <p:nvSpPr>
            <p:cNvPr id="10" name="Rectángulo 9">
              <a:extLst>
                <a:ext uri="{FF2B5EF4-FFF2-40B4-BE49-F238E27FC236}">
                  <a16:creationId xmlns:a16="http://schemas.microsoft.com/office/drawing/2014/main" id="{DCACB173-D163-7503-1753-2426D987FA3D}"/>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9330D6EF-611C-61C0-C748-C8E1CD5D1FAD}"/>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4952BDEF-5F35-28B8-1B65-236FB7901B1E}"/>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099AF0CF-25D6-6A9B-45EA-22CE996736F4}"/>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DDF27563-1D41-8190-BADF-E0AB51AE1834}"/>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3E9C0E89-5943-771B-203A-0E84ADE93494}"/>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035F6823-B55A-EB14-C7CD-893B4E71F569}"/>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19">
              <a:extLst>
                <a:ext uri="{FF2B5EF4-FFF2-40B4-BE49-F238E27FC236}">
                  <a16:creationId xmlns:a16="http://schemas.microsoft.com/office/drawing/2014/main" id="{0FFFD08D-431E-6CEC-9454-5D878934918A}"/>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1" name="Rectángulo 20">
              <a:extLst>
                <a:ext uri="{FF2B5EF4-FFF2-40B4-BE49-F238E27FC236}">
                  <a16:creationId xmlns:a16="http://schemas.microsoft.com/office/drawing/2014/main" id="{73F34685-B1A8-100F-8299-BC44C270ECE5}"/>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Rectángulo 21">
              <a:extLst>
                <a:ext uri="{FF2B5EF4-FFF2-40B4-BE49-F238E27FC236}">
                  <a16:creationId xmlns:a16="http://schemas.microsoft.com/office/drawing/2014/main" id="{63E3941C-88B7-3EA0-090A-55E9F694856D}"/>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4490DD13-8CBA-8848-5090-7A49D03E0FB7}"/>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Rectángulo 23">
              <a:extLst>
                <a:ext uri="{FF2B5EF4-FFF2-40B4-BE49-F238E27FC236}">
                  <a16:creationId xmlns:a16="http://schemas.microsoft.com/office/drawing/2014/main" id="{63D9B08C-B991-285F-BD69-14A966AB051D}"/>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5" name="Rectángulo 24">
              <a:extLst>
                <a:ext uri="{FF2B5EF4-FFF2-40B4-BE49-F238E27FC236}">
                  <a16:creationId xmlns:a16="http://schemas.microsoft.com/office/drawing/2014/main" id="{DA5442D4-3A9B-4628-9D81-38E7F6E573A2}"/>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Rectángulo 25">
              <a:extLst>
                <a:ext uri="{FF2B5EF4-FFF2-40B4-BE49-F238E27FC236}">
                  <a16:creationId xmlns:a16="http://schemas.microsoft.com/office/drawing/2014/main" id="{677C1DCF-9201-F4D5-0409-65AC92EDD198}"/>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33602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A4BEA0-4FB0-B191-3C7A-A5541981DF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787" r="3463"/>
          <a:stretch/>
        </p:blipFill>
        <p:spPr>
          <a:xfrm flipH="1">
            <a:off x="-157164" y="-86577"/>
            <a:ext cx="10477001" cy="7044589"/>
          </a:xfrm>
          <a:prstGeom prst="rect">
            <a:avLst/>
          </a:prstGeom>
        </p:spPr>
      </p:pic>
      <p:sp>
        <p:nvSpPr>
          <p:cNvPr id="2" name="Rectángulo 1">
            <a:extLst>
              <a:ext uri="{FF2B5EF4-FFF2-40B4-BE49-F238E27FC236}">
                <a16:creationId xmlns:a16="http://schemas.microsoft.com/office/drawing/2014/main" id="{3695B068-C99A-1782-18A6-4F0893FDAB46}"/>
              </a:ext>
            </a:extLst>
          </p:cNvPr>
          <p:cNvSpPr/>
          <p:nvPr userDrawn="1"/>
        </p:nvSpPr>
        <p:spPr>
          <a:xfrm flipH="1">
            <a:off x="8372474" y="-63965"/>
            <a:ext cx="3114675" cy="635046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3" name="CuadroTexto 2">
            <a:extLst>
              <a:ext uri="{FF2B5EF4-FFF2-40B4-BE49-F238E27FC236}">
                <a16:creationId xmlns:a16="http://schemas.microsoft.com/office/drawing/2014/main" id="{AA981CAC-4B06-F461-0F5C-A7FD2C624F69}"/>
              </a:ext>
            </a:extLst>
          </p:cNvPr>
          <p:cNvSpPr txBox="1"/>
          <p:nvPr userDrawn="1"/>
        </p:nvSpPr>
        <p:spPr>
          <a:xfrm rot="16200000">
            <a:off x="8623671" y="2349534"/>
            <a:ext cx="5089777" cy="1323439"/>
          </a:xfrm>
          <a:prstGeom prst="rect">
            <a:avLst/>
          </a:prstGeom>
          <a:noFill/>
        </p:spPr>
        <p:txBody>
          <a:bodyPr wrap="square" rtlCol="0">
            <a:spAutoFit/>
          </a:bodyPr>
          <a:lstStyle/>
          <a:p>
            <a:pPr algn="r"/>
            <a:r>
              <a:rPr lang="es-ES_tradnl" sz="8000" b="1" dirty="0">
                <a:solidFill>
                  <a:schemeClr val="bg1"/>
                </a:solidFill>
                <a:latin typeface="Roboto" panose="02000000000000000000" pitchFamily="2" charset="0"/>
                <a:ea typeface="Roboto" panose="02000000000000000000" pitchFamily="2" charset="0"/>
              </a:rPr>
              <a:t>Tema</a:t>
            </a:r>
          </a:p>
        </p:txBody>
      </p:sp>
    </p:spTree>
    <p:extLst>
      <p:ext uri="{BB962C8B-B14F-4D97-AF65-F5344CB8AC3E}">
        <p14:creationId xmlns:p14="http://schemas.microsoft.com/office/powerpoint/2010/main" val="3137793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605BCFDC-AEB7-D4E2-B252-D7A437D41EB1}"/>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6" name="Rectángulo 5">
            <a:extLst>
              <a:ext uri="{FF2B5EF4-FFF2-40B4-BE49-F238E27FC236}">
                <a16:creationId xmlns:a16="http://schemas.microsoft.com/office/drawing/2014/main" id="{E7FD9F81-72D2-CCAC-47EA-D4EB933BCFE5}"/>
              </a:ext>
            </a:extLst>
          </p:cNvPr>
          <p:cNvSpPr/>
          <p:nvPr userDrawn="1"/>
        </p:nvSpPr>
        <p:spPr>
          <a:xfrm>
            <a:off x="-28576" y="-63965"/>
            <a:ext cx="622998"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7" name="Rectángulo 6">
            <a:extLst>
              <a:ext uri="{FF2B5EF4-FFF2-40B4-BE49-F238E27FC236}">
                <a16:creationId xmlns:a16="http://schemas.microsoft.com/office/drawing/2014/main" id="{B2A38778-0D78-5BC3-2040-8A4D472A7362}"/>
              </a:ext>
            </a:extLst>
          </p:cNvPr>
          <p:cNvSpPr/>
          <p:nvPr userDrawn="1"/>
        </p:nvSpPr>
        <p:spPr>
          <a:xfrm>
            <a:off x="594422" y="-63965"/>
            <a:ext cx="90435" cy="6985931"/>
          </a:xfrm>
          <a:prstGeom prst="rect">
            <a:avLst/>
          </a:prstGeom>
          <a:solidFill>
            <a:srgbClr val="909FD4"/>
          </a:solidFill>
          <a:ln>
            <a:solidFill>
              <a:srgbClr val="909FD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2952870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CEE21166-4746-C4EF-ED86-6D6A2033F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684" t="14832" b="10998"/>
          <a:stretch/>
        </p:blipFill>
        <p:spPr>
          <a:xfrm>
            <a:off x="-100013" y="-63965"/>
            <a:ext cx="6396042" cy="6985931"/>
          </a:xfrm>
          <a:prstGeom prst="rect">
            <a:avLst/>
          </a:prstGeom>
        </p:spPr>
      </p:pic>
      <p:sp>
        <p:nvSpPr>
          <p:cNvPr id="2" name="Rectángulo 1">
            <a:extLst>
              <a:ext uri="{FF2B5EF4-FFF2-40B4-BE49-F238E27FC236}">
                <a16:creationId xmlns:a16="http://schemas.microsoft.com/office/drawing/2014/main" id="{206E95BF-93DC-3EF1-1B9C-7EEA29B44D85}"/>
              </a:ext>
            </a:extLst>
          </p:cNvPr>
          <p:cNvSpPr/>
          <p:nvPr userDrawn="1"/>
        </p:nvSpPr>
        <p:spPr>
          <a:xfrm>
            <a:off x="6096000" y="-63965"/>
            <a:ext cx="6148762"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grpSp>
        <p:nvGrpSpPr>
          <p:cNvPr id="3" name="Grupo 2">
            <a:extLst>
              <a:ext uri="{FF2B5EF4-FFF2-40B4-BE49-F238E27FC236}">
                <a16:creationId xmlns:a16="http://schemas.microsoft.com/office/drawing/2014/main" id="{1BEF9533-0CAD-29B2-52BC-CC538FE12649}"/>
              </a:ext>
            </a:extLst>
          </p:cNvPr>
          <p:cNvGrpSpPr/>
          <p:nvPr userDrawn="1"/>
        </p:nvGrpSpPr>
        <p:grpSpPr>
          <a:xfrm>
            <a:off x="9848104" y="-63965"/>
            <a:ext cx="2396658" cy="764053"/>
            <a:chOff x="9705226" y="6414247"/>
            <a:chExt cx="2396658" cy="507718"/>
          </a:xfrm>
          <a:solidFill>
            <a:schemeClr val="bg1"/>
          </a:solidFill>
        </p:grpSpPr>
        <p:sp>
          <p:nvSpPr>
            <p:cNvPr id="4" name="Rectángulo 3">
              <a:extLst>
                <a:ext uri="{FF2B5EF4-FFF2-40B4-BE49-F238E27FC236}">
                  <a16:creationId xmlns:a16="http://schemas.microsoft.com/office/drawing/2014/main" id="{16A9D1AF-19F0-DD5D-5DA5-385419377F01}"/>
                </a:ext>
              </a:extLst>
            </p:cNvPr>
            <p:cNvSpPr/>
            <p:nvPr userDrawn="1"/>
          </p:nvSpPr>
          <p:spPr>
            <a:xfrm flipH="1">
              <a:off x="9705226" y="6414247"/>
              <a:ext cx="457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5" name="Rectángulo 4">
              <a:extLst>
                <a:ext uri="{FF2B5EF4-FFF2-40B4-BE49-F238E27FC236}">
                  <a16:creationId xmlns:a16="http://schemas.microsoft.com/office/drawing/2014/main" id="{E6AA1754-C133-2B92-4C7F-4AB106224244}"/>
                </a:ext>
              </a:extLst>
            </p:cNvPr>
            <p:cNvSpPr/>
            <p:nvPr userDrawn="1"/>
          </p:nvSpPr>
          <p:spPr>
            <a:xfrm flipH="1">
              <a:off x="9869551" y="6414247"/>
              <a:ext cx="57651"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a:extLst>
                <a:ext uri="{FF2B5EF4-FFF2-40B4-BE49-F238E27FC236}">
                  <a16:creationId xmlns:a16="http://schemas.microsoft.com/office/drawing/2014/main" id="{D925055F-B220-8D44-0379-7B19DFB8AC5B}"/>
                </a:ext>
              </a:extLst>
            </p:cNvPr>
            <p:cNvSpPr/>
            <p:nvPr userDrawn="1"/>
          </p:nvSpPr>
          <p:spPr>
            <a:xfrm flipH="1">
              <a:off x="10050447"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a:extLst>
                <a:ext uri="{FF2B5EF4-FFF2-40B4-BE49-F238E27FC236}">
                  <a16:creationId xmlns:a16="http://schemas.microsoft.com/office/drawing/2014/main" id="{DD6358A4-CA38-C986-AF84-2092C6B1E9ED}"/>
                </a:ext>
              </a:extLst>
            </p:cNvPr>
            <p:cNvSpPr/>
            <p:nvPr userDrawn="1"/>
          </p:nvSpPr>
          <p:spPr>
            <a:xfrm flipH="1">
              <a:off x="10226701" y="6414247"/>
              <a:ext cx="59635"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a:extLst>
                <a:ext uri="{FF2B5EF4-FFF2-40B4-BE49-F238E27FC236}">
                  <a16:creationId xmlns:a16="http://schemas.microsoft.com/office/drawing/2014/main" id="{D0862FCB-AFEF-4D63-172C-FEB8AC2E9A68}"/>
                </a:ext>
              </a:extLst>
            </p:cNvPr>
            <p:cNvSpPr/>
            <p:nvPr userDrawn="1"/>
          </p:nvSpPr>
          <p:spPr>
            <a:xfrm flipH="1">
              <a:off x="10402954" y="6414247"/>
              <a:ext cx="6891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33842C74-310C-BF6A-D73F-95A948338A3C}"/>
                </a:ext>
              </a:extLst>
            </p:cNvPr>
            <p:cNvSpPr/>
            <p:nvPr userDrawn="1"/>
          </p:nvSpPr>
          <p:spPr>
            <a:xfrm flipH="1">
              <a:off x="10567280"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Rectángulo 9">
              <a:extLst>
                <a:ext uri="{FF2B5EF4-FFF2-40B4-BE49-F238E27FC236}">
                  <a16:creationId xmlns:a16="http://schemas.microsoft.com/office/drawing/2014/main" id="{E861D8D0-3230-9AC8-6358-975B3E8E8294}"/>
                </a:ext>
              </a:extLst>
            </p:cNvPr>
            <p:cNvSpPr/>
            <p:nvPr userDrawn="1"/>
          </p:nvSpPr>
          <p:spPr>
            <a:xfrm flipH="1">
              <a:off x="10748831" y="6414247"/>
              <a:ext cx="87467"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A492F803-422C-129E-E992-B612C25DFE7D}"/>
                </a:ext>
              </a:extLst>
            </p:cNvPr>
            <p:cNvSpPr/>
            <p:nvPr userDrawn="1"/>
          </p:nvSpPr>
          <p:spPr>
            <a:xfrm flipH="1">
              <a:off x="10923759" y="6414247"/>
              <a:ext cx="96748"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2FCB9-88B8-8D2E-E7EE-AEBB9D8FC14C}"/>
                </a:ext>
              </a:extLst>
            </p:cNvPr>
            <p:cNvSpPr/>
            <p:nvPr userDrawn="1"/>
          </p:nvSpPr>
          <p:spPr>
            <a:xfrm flipH="1">
              <a:off x="11091723" y="6414247"/>
              <a:ext cx="10371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1B06EFFD-E43A-2C91-C532-5612E4B0F5E6}"/>
                </a:ext>
              </a:extLst>
            </p:cNvPr>
            <p:cNvSpPr/>
            <p:nvPr userDrawn="1"/>
          </p:nvSpPr>
          <p:spPr>
            <a:xfrm flipH="1">
              <a:off x="11266653" y="6414247"/>
              <a:ext cx="111664"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14">
              <a:extLst>
                <a:ext uri="{FF2B5EF4-FFF2-40B4-BE49-F238E27FC236}">
                  <a16:creationId xmlns:a16="http://schemas.microsoft.com/office/drawing/2014/main" id="{C519C26C-0915-8E2D-CA19-25FEAD834889}"/>
                </a:ext>
              </a:extLst>
            </p:cNvPr>
            <p:cNvSpPr/>
            <p:nvPr userDrawn="1"/>
          </p:nvSpPr>
          <p:spPr>
            <a:xfrm flipH="1">
              <a:off x="11441593" y="6414247"/>
              <a:ext cx="119603"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72FC3DCA-8CFD-223C-E77A-ABC3A334CBB0}"/>
                </a:ext>
              </a:extLst>
            </p:cNvPr>
            <p:cNvSpPr/>
            <p:nvPr userDrawn="1"/>
          </p:nvSpPr>
          <p:spPr>
            <a:xfrm flipH="1">
              <a:off x="11616855" y="6414247"/>
              <a:ext cx="12721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16">
              <a:extLst>
                <a:ext uri="{FF2B5EF4-FFF2-40B4-BE49-F238E27FC236}">
                  <a16:creationId xmlns:a16="http://schemas.microsoft.com/office/drawing/2014/main" id="{ED5E2350-8341-30FE-B8F6-ED211D86AE44}"/>
                </a:ext>
              </a:extLst>
            </p:cNvPr>
            <p:cNvSpPr/>
            <p:nvPr userDrawn="1"/>
          </p:nvSpPr>
          <p:spPr>
            <a:xfrm flipH="1">
              <a:off x="11791784" y="6414247"/>
              <a:ext cx="130200"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79752899-BA4E-FCF8-EAB9-D4FB44DF16B3}"/>
                </a:ext>
              </a:extLst>
            </p:cNvPr>
            <p:cNvSpPr/>
            <p:nvPr userDrawn="1"/>
          </p:nvSpPr>
          <p:spPr>
            <a:xfrm flipH="1">
              <a:off x="11962905" y="6414247"/>
              <a:ext cx="138979" cy="50771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grpSp>
    </p:spTree>
    <p:extLst>
      <p:ext uri="{BB962C8B-B14F-4D97-AF65-F5344CB8AC3E}">
        <p14:creationId xmlns:p14="http://schemas.microsoft.com/office/powerpoint/2010/main" val="1688885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n con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C16DF0C-2A6D-BA73-3426-6410F6C255A0}"/>
              </a:ext>
            </a:extLst>
          </p:cNvPr>
          <p:cNvSpPr/>
          <p:nvPr userDrawn="1"/>
        </p:nvSpPr>
        <p:spPr>
          <a:xfrm>
            <a:off x="86244" y="-63965"/>
            <a:ext cx="12105756" cy="698593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4" name="Rectángulo 3">
            <a:extLst>
              <a:ext uri="{FF2B5EF4-FFF2-40B4-BE49-F238E27FC236}">
                <a16:creationId xmlns:a16="http://schemas.microsoft.com/office/drawing/2014/main" id="{EFD0116D-A700-F242-CBB5-57CA0C183657}"/>
              </a:ext>
            </a:extLst>
          </p:cNvPr>
          <p:cNvSpPr/>
          <p:nvPr userDrawn="1"/>
        </p:nvSpPr>
        <p:spPr>
          <a:xfrm flipH="1">
            <a:off x="984894" y="-63965"/>
            <a:ext cx="224413" cy="6985931"/>
          </a:xfrm>
          <a:prstGeom prst="rect">
            <a:avLst/>
          </a:prstGeom>
          <a:solidFill>
            <a:srgbClr val="909F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
        <p:nvSpPr>
          <p:cNvPr id="2" name="Rectángulo 1">
            <a:extLst>
              <a:ext uri="{FF2B5EF4-FFF2-40B4-BE49-F238E27FC236}">
                <a16:creationId xmlns:a16="http://schemas.microsoft.com/office/drawing/2014/main" id="{4D5295A8-1D9D-7BED-9DA9-626C2D0BD258}"/>
              </a:ext>
            </a:extLst>
          </p:cNvPr>
          <p:cNvSpPr/>
          <p:nvPr userDrawn="1"/>
        </p:nvSpPr>
        <p:spPr>
          <a:xfrm>
            <a:off x="11996163" y="-63965"/>
            <a:ext cx="22441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solidFill>
                <a:srgbClr val="002060"/>
              </a:solidFill>
            </a:endParaRPr>
          </a:p>
          <a:p>
            <a:pPr algn="ctr"/>
            <a:endParaRPr lang="es-PE" dirty="0">
              <a:solidFill>
                <a:srgbClr val="002060"/>
              </a:solidFill>
            </a:endParaRPr>
          </a:p>
        </p:txBody>
      </p:sp>
      <p:sp>
        <p:nvSpPr>
          <p:cNvPr id="3" name="Rectángulo 2">
            <a:extLst>
              <a:ext uri="{FF2B5EF4-FFF2-40B4-BE49-F238E27FC236}">
                <a16:creationId xmlns:a16="http://schemas.microsoft.com/office/drawing/2014/main" id="{DE087DE4-92D3-90D3-E162-943AF8928C81}"/>
              </a:ext>
            </a:extLst>
          </p:cNvPr>
          <p:cNvSpPr/>
          <p:nvPr userDrawn="1"/>
        </p:nvSpPr>
        <p:spPr>
          <a:xfrm>
            <a:off x="-28577" y="-63965"/>
            <a:ext cx="1123063" cy="6985931"/>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a:p>
            <a:pPr algn="ctr"/>
            <a:endParaRPr lang="es-PE" dirty="0"/>
          </a:p>
        </p:txBody>
      </p:sp>
    </p:spTree>
    <p:extLst>
      <p:ext uri="{BB962C8B-B14F-4D97-AF65-F5344CB8AC3E}">
        <p14:creationId xmlns:p14="http://schemas.microsoft.com/office/powerpoint/2010/main" val="1106619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Imagen 14" descr="Un par de personas de pie&#10;&#10;Descripción generada automáticamente con confianza baja">
            <a:extLst>
              <a:ext uri="{FF2B5EF4-FFF2-40B4-BE49-F238E27FC236}">
                <a16:creationId xmlns:a16="http://schemas.microsoft.com/office/drawing/2014/main" id="{9AD09B28-3566-70E7-79C1-C48F7A1683CC}"/>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614862" y="-57593"/>
            <a:ext cx="6973185" cy="6973185"/>
          </a:xfrm>
          <a:prstGeom prst="rect">
            <a:avLst/>
          </a:prstGeom>
        </p:spPr>
      </p:pic>
      <p:grpSp>
        <p:nvGrpSpPr>
          <p:cNvPr id="7" name="Grupo 6">
            <a:extLst>
              <a:ext uri="{FF2B5EF4-FFF2-40B4-BE49-F238E27FC236}">
                <a16:creationId xmlns:a16="http://schemas.microsoft.com/office/drawing/2014/main" id="{1824CEDA-9D6A-45B7-C800-85DADF0B462C}"/>
              </a:ext>
            </a:extLst>
          </p:cNvPr>
          <p:cNvGrpSpPr/>
          <p:nvPr userDrawn="1"/>
        </p:nvGrpSpPr>
        <p:grpSpPr>
          <a:xfrm>
            <a:off x="-71021" y="-57592"/>
            <a:ext cx="12306309" cy="6973185"/>
            <a:chOff x="-71021" y="-57592"/>
            <a:chExt cx="12306309" cy="6973185"/>
          </a:xfrm>
          <a:solidFill>
            <a:srgbClr val="6C0E10"/>
          </a:solidFill>
        </p:grpSpPr>
        <p:sp>
          <p:nvSpPr>
            <p:cNvPr id="8" name="Rectángulo 7">
              <a:extLst>
                <a:ext uri="{FF2B5EF4-FFF2-40B4-BE49-F238E27FC236}">
                  <a16:creationId xmlns:a16="http://schemas.microsoft.com/office/drawing/2014/main" id="{FFF3C321-DDAA-8D7F-66EA-2E5381C2CB59}"/>
                </a:ext>
              </a:extLst>
            </p:cNvPr>
            <p:cNvSpPr/>
            <p:nvPr userDrawn="1"/>
          </p:nvSpPr>
          <p:spPr>
            <a:xfrm>
              <a:off x="-71021" y="-57592"/>
              <a:ext cx="4685884"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nvGrpSpPr>
            <p:cNvPr id="9" name="Grupo 8">
              <a:extLst>
                <a:ext uri="{FF2B5EF4-FFF2-40B4-BE49-F238E27FC236}">
                  <a16:creationId xmlns:a16="http://schemas.microsoft.com/office/drawing/2014/main" id="{1247B701-3553-1155-24CF-D33F0DD1560B}"/>
                </a:ext>
              </a:extLst>
            </p:cNvPr>
            <p:cNvGrpSpPr/>
            <p:nvPr userDrawn="1"/>
          </p:nvGrpSpPr>
          <p:grpSpPr>
            <a:xfrm>
              <a:off x="11556400" y="-57592"/>
              <a:ext cx="678888" cy="6973185"/>
              <a:chOff x="11556400" y="-3"/>
              <a:chExt cx="678888" cy="6973185"/>
            </a:xfrm>
            <a:grpFill/>
          </p:grpSpPr>
          <p:sp>
            <p:nvSpPr>
              <p:cNvPr id="10" name="Rectángulo 9">
                <a:extLst>
                  <a:ext uri="{FF2B5EF4-FFF2-40B4-BE49-F238E27FC236}">
                    <a16:creationId xmlns:a16="http://schemas.microsoft.com/office/drawing/2014/main" id="{366CF87F-D194-EF64-DA20-8D97BB9C226D}"/>
                  </a:ext>
                </a:extLst>
              </p:cNvPr>
              <p:cNvSpPr/>
              <p:nvPr userDrawn="1"/>
            </p:nvSpPr>
            <p:spPr>
              <a:xfrm>
                <a:off x="11556400"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a:extLst>
                  <a:ext uri="{FF2B5EF4-FFF2-40B4-BE49-F238E27FC236}">
                    <a16:creationId xmlns:a16="http://schemas.microsoft.com/office/drawing/2014/main" id="{FAB0985C-48AC-1C77-D067-07309D114ED8}"/>
                  </a:ext>
                </a:extLst>
              </p:cNvPr>
              <p:cNvSpPr/>
              <p:nvPr userDrawn="1"/>
            </p:nvSpPr>
            <p:spPr>
              <a:xfrm>
                <a:off x="11698424"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533E2AB4-64AA-8A71-B9DC-46AF3776CF5F}"/>
                  </a:ext>
                </a:extLst>
              </p:cNvPr>
              <p:cNvSpPr/>
              <p:nvPr userDrawn="1"/>
            </p:nvSpPr>
            <p:spPr>
              <a:xfrm>
                <a:off x="11828288"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D7103CD3-498F-BE62-21B1-70F85C8077EA}"/>
                  </a:ext>
                </a:extLst>
              </p:cNvPr>
              <p:cNvSpPr/>
              <p:nvPr userDrawn="1"/>
            </p:nvSpPr>
            <p:spPr>
              <a:xfrm>
                <a:off x="11977331" y="-3"/>
                <a:ext cx="86576"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13">
                <a:extLst>
                  <a:ext uri="{FF2B5EF4-FFF2-40B4-BE49-F238E27FC236}">
                    <a16:creationId xmlns:a16="http://schemas.microsoft.com/office/drawing/2014/main" id="{F9D33389-01F3-27C7-97BE-E664B42AACE7}"/>
                  </a:ext>
                </a:extLst>
              </p:cNvPr>
              <p:cNvSpPr/>
              <p:nvPr userDrawn="1"/>
            </p:nvSpPr>
            <p:spPr>
              <a:xfrm>
                <a:off x="12100176" y="-3"/>
                <a:ext cx="135112" cy="6973185"/>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dirty="0"/>
              </a:p>
            </p:txBody>
          </p:sp>
        </p:grpSp>
      </p:grpSp>
    </p:spTree>
    <p:extLst>
      <p:ext uri="{BB962C8B-B14F-4D97-AF65-F5344CB8AC3E}">
        <p14:creationId xmlns:p14="http://schemas.microsoft.com/office/powerpoint/2010/main" val="213943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 id="2147483661" r:id="rId13"/>
    <p:sldLayoutId id="2147483659"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nvmyYID2HZs" TargetMode="External"/><Relationship Id="rId2" Type="http://schemas.openxmlformats.org/officeDocument/2006/relationships/hyperlink" Target="https://www.youtube.com/watch?v=P3IzEJ9q2_4"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E173452-1854-A55F-B75E-E3C6989BA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169" y="702505"/>
            <a:ext cx="1540064" cy="469651"/>
          </a:xfrm>
          <a:prstGeom prst="rect">
            <a:avLst/>
          </a:prstGeom>
        </p:spPr>
      </p:pic>
      <p:cxnSp>
        <p:nvCxnSpPr>
          <p:cNvPr id="4" name="Conector recto de flecha 3">
            <a:extLst>
              <a:ext uri="{FF2B5EF4-FFF2-40B4-BE49-F238E27FC236}">
                <a16:creationId xmlns:a16="http://schemas.microsoft.com/office/drawing/2014/main" id="{3EA202D7-D504-869D-A913-13E96377AEB9}"/>
              </a:ext>
            </a:extLst>
          </p:cNvPr>
          <p:cNvCxnSpPr>
            <a:cxnSpLocks/>
          </p:cNvCxnSpPr>
          <p:nvPr/>
        </p:nvCxnSpPr>
        <p:spPr>
          <a:xfrm>
            <a:off x="2471736" y="565855"/>
            <a:ext cx="0" cy="742950"/>
          </a:xfrm>
          <a:prstGeom prst="straightConnector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E7B31ACF-9798-647A-AD39-6BD6725FE105}"/>
              </a:ext>
            </a:extLst>
          </p:cNvPr>
          <p:cNvSpPr txBox="1"/>
          <p:nvPr/>
        </p:nvSpPr>
        <p:spPr>
          <a:xfrm>
            <a:off x="2613494" y="675720"/>
            <a:ext cx="1569418" cy="738664"/>
          </a:xfrm>
          <a:prstGeom prst="rect">
            <a:avLst/>
          </a:prstGeom>
          <a:noFill/>
        </p:spPr>
        <p:txBody>
          <a:bodyPr wrap="square" rtlCol="0">
            <a:spAutoFit/>
          </a:bodyPr>
          <a:lstStyle/>
          <a:p>
            <a:r>
              <a:rPr lang="es-ES_tradnl" sz="1400" dirty="0">
                <a:solidFill>
                  <a:schemeClr val="bg1"/>
                </a:solidFill>
                <a:latin typeface="Roboto" panose="02000000000000000000" pitchFamily="2" charset="0"/>
                <a:ea typeface="Roboto" panose="02000000000000000000" pitchFamily="2" charset="0"/>
              </a:rPr>
              <a:t>Programa de Ingeniería de Sistemas</a:t>
            </a:r>
          </a:p>
        </p:txBody>
      </p:sp>
      <p:sp>
        <p:nvSpPr>
          <p:cNvPr id="8" name="CuadroTexto 7">
            <a:extLst>
              <a:ext uri="{FF2B5EF4-FFF2-40B4-BE49-F238E27FC236}">
                <a16:creationId xmlns:a16="http://schemas.microsoft.com/office/drawing/2014/main" id="{902C519D-1FDE-7580-3CDA-7174DC79780E}"/>
              </a:ext>
            </a:extLst>
          </p:cNvPr>
          <p:cNvSpPr txBox="1"/>
          <p:nvPr/>
        </p:nvSpPr>
        <p:spPr>
          <a:xfrm>
            <a:off x="315409" y="1753607"/>
            <a:ext cx="3980687" cy="1938992"/>
          </a:xfrm>
          <a:prstGeom prst="rect">
            <a:avLst/>
          </a:prstGeom>
          <a:solidFill>
            <a:schemeClr val="bg1"/>
          </a:solidFill>
        </p:spPr>
        <p:txBody>
          <a:bodyPr wrap="square" rtlCol="0">
            <a:spAutoFit/>
          </a:bodyPr>
          <a:lstStyle/>
          <a:p>
            <a:r>
              <a:rPr lang="es-ES_tradnl" sz="4000" b="1" dirty="0">
                <a:solidFill>
                  <a:srgbClr val="002060"/>
                </a:solidFill>
                <a:latin typeface="Roboto" panose="02000000000000000000" pitchFamily="2" charset="0"/>
                <a:ea typeface="Roboto" panose="02000000000000000000" pitchFamily="2" charset="0"/>
              </a:rPr>
              <a:t>Gerencia de la Tecnología de la Información</a:t>
            </a:r>
          </a:p>
        </p:txBody>
      </p:sp>
      <p:sp>
        <p:nvSpPr>
          <p:cNvPr id="11" name="CuadroTexto 10">
            <a:extLst>
              <a:ext uri="{FF2B5EF4-FFF2-40B4-BE49-F238E27FC236}">
                <a16:creationId xmlns:a16="http://schemas.microsoft.com/office/drawing/2014/main" id="{63582A60-C8C7-93E7-19C1-0C126BC1729B}"/>
              </a:ext>
            </a:extLst>
          </p:cNvPr>
          <p:cNvSpPr txBox="1"/>
          <p:nvPr/>
        </p:nvSpPr>
        <p:spPr>
          <a:xfrm>
            <a:off x="259367" y="3996897"/>
            <a:ext cx="1569418"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Sesión 1</a:t>
            </a:r>
          </a:p>
        </p:txBody>
      </p:sp>
      <p:sp>
        <p:nvSpPr>
          <p:cNvPr id="12" name="CuadroTexto 11">
            <a:extLst>
              <a:ext uri="{FF2B5EF4-FFF2-40B4-BE49-F238E27FC236}">
                <a16:creationId xmlns:a16="http://schemas.microsoft.com/office/drawing/2014/main" id="{B04384F0-A790-6E10-1FBA-C131985987D4}"/>
              </a:ext>
            </a:extLst>
          </p:cNvPr>
          <p:cNvSpPr txBox="1"/>
          <p:nvPr/>
        </p:nvSpPr>
        <p:spPr>
          <a:xfrm>
            <a:off x="315412" y="4799575"/>
            <a:ext cx="3980686" cy="923330"/>
          </a:xfrm>
          <a:prstGeom prst="rect">
            <a:avLst/>
          </a:prstGeom>
          <a:noFill/>
        </p:spPr>
        <p:txBody>
          <a:bodyPr wrap="square" rtlCol="0">
            <a:spAutoFit/>
          </a:bodyPr>
          <a:lstStyle/>
          <a:p>
            <a:r>
              <a:rPr lang="es-ES_tradnl" b="1" dirty="0">
                <a:solidFill>
                  <a:schemeClr val="bg1"/>
                </a:solidFill>
                <a:latin typeface="Roboto" panose="02000000000000000000" pitchFamily="2" charset="0"/>
                <a:ea typeface="Roboto" panose="02000000000000000000" pitchFamily="2" charset="0"/>
              </a:rPr>
              <a:t>Tema:</a:t>
            </a:r>
          </a:p>
          <a:p>
            <a:pPr algn="just"/>
            <a:r>
              <a:rPr lang="es-ES" sz="1800" dirty="0">
                <a:solidFill>
                  <a:schemeClr val="bg1"/>
                </a:solidFill>
                <a:effectLst/>
                <a:latin typeface="Garamond" panose="02020404030301010803" pitchFamily="18" charset="0"/>
                <a:ea typeface="Garamond" panose="02020404030301010803" pitchFamily="18" charset="0"/>
                <a:cs typeface="Garamond" panose="02020404030301010803" pitchFamily="18" charset="0"/>
              </a:rPr>
              <a:t>Habilidades directivas y </a:t>
            </a:r>
            <a:r>
              <a:rPr lang="es-ES" sz="1800" dirty="0" err="1">
                <a:solidFill>
                  <a:schemeClr val="bg1"/>
                </a:solidFill>
                <a:effectLst/>
                <a:latin typeface="Garamond" panose="02020404030301010803" pitchFamily="18" charset="0"/>
                <a:ea typeface="Garamond" panose="02020404030301010803" pitchFamily="18" charset="0"/>
                <a:cs typeface="Garamond" panose="02020404030301010803" pitchFamily="18" charset="0"/>
              </a:rPr>
              <a:t>team</a:t>
            </a:r>
            <a:r>
              <a:rPr lang="es-ES" sz="1800" dirty="0">
                <a:solidFill>
                  <a:schemeClr val="bg1"/>
                </a:solidFill>
                <a:effectLst/>
                <a:latin typeface="Garamond" panose="02020404030301010803" pitchFamily="18" charset="0"/>
                <a:ea typeface="Garamond" panose="02020404030301010803" pitchFamily="18" charset="0"/>
                <a:cs typeface="Garamond" panose="02020404030301010803" pitchFamily="18" charset="0"/>
              </a:rPr>
              <a:t> </a:t>
            </a:r>
            <a:r>
              <a:rPr lang="es-ES" sz="1800" dirty="0" err="1">
                <a:solidFill>
                  <a:schemeClr val="bg1"/>
                </a:solidFill>
                <a:effectLst/>
                <a:latin typeface="Garamond" panose="02020404030301010803" pitchFamily="18" charset="0"/>
                <a:ea typeface="Garamond" panose="02020404030301010803" pitchFamily="18" charset="0"/>
                <a:cs typeface="Garamond" panose="02020404030301010803" pitchFamily="18" charset="0"/>
              </a:rPr>
              <a:t>building</a:t>
            </a:r>
            <a:r>
              <a:rPr lang="es-ES" sz="1800" dirty="0">
                <a:solidFill>
                  <a:schemeClr val="bg1"/>
                </a:solidFill>
                <a:effectLst/>
                <a:latin typeface="Garamond" panose="02020404030301010803" pitchFamily="18" charset="0"/>
                <a:ea typeface="Garamond" panose="02020404030301010803" pitchFamily="18" charset="0"/>
                <a:cs typeface="Garamond" panose="02020404030301010803" pitchFamily="18" charset="0"/>
              </a:rPr>
              <a:t> para la gerencia de tecnologías de información. </a:t>
            </a:r>
            <a:endParaRPr lang="es-ES_tradn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7734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1"/>
          <p:cNvSpPr txBox="1">
            <a:spLocks noGrp="1"/>
          </p:cNvSpPr>
          <p:nvPr>
            <p:ph type="title" idx="4294967295"/>
          </p:nvPr>
        </p:nvSpPr>
        <p:spPr>
          <a:xfrm>
            <a:off x="1520145" y="1174071"/>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3200" dirty="0">
                <a:solidFill>
                  <a:schemeClr val="tx1"/>
                </a:solidFill>
                <a:latin typeface="Calibri"/>
                <a:ea typeface="Calibri"/>
                <a:cs typeface="Calibri"/>
                <a:sym typeface="Calibri"/>
              </a:rPr>
              <a:t>Habilidades para la dirección </a:t>
            </a:r>
            <a:endParaRPr sz="4000" dirty="0">
              <a:solidFill>
                <a:schemeClr val="tx1"/>
              </a:solidFill>
              <a:latin typeface="Calibri"/>
              <a:ea typeface="Calibri"/>
              <a:cs typeface="Calibri"/>
              <a:sym typeface="Calibri"/>
            </a:endParaRPr>
          </a:p>
        </p:txBody>
      </p:sp>
      <p:sp>
        <p:nvSpPr>
          <p:cNvPr id="210" name="Google Shape;210;p21"/>
          <p:cNvSpPr/>
          <p:nvPr/>
        </p:nvSpPr>
        <p:spPr>
          <a:xfrm>
            <a:off x="4450670" y="5907996"/>
            <a:ext cx="3046412"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11" name="Google Shape;211;p21"/>
          <p:cNvSpPr/>
          <p:nvPr/>
        </p:nvSpPr>
        <p:spPr>
          <a:xfrm>
            <a:off x="1782082" y="2428585"/>
            <a:ext cx="8993526" cy="235069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2400" dirty="0">
                <a:solidFill>
                  <a:schemeClr val="dk1"/>
                </a:solidFill>
                <a:latin typeface="Arial"/>
                <a:ea typeface="Arial"/>
                <a:cs typeface="Arial"/>
                <a:sym typeface="Arial"/>
              </a:rPr>
              <a:t>Peter Drucker,   después de mencionar que tuvo oportunidad de conocer líderes de las más diversas características y rasgos, concluye:    “</a:t>
            </a:r>
            <a:r>
              <a:rPr lang="es-ES" sz="2400" b="1" dirty="0">
                <a:solidFill>
                  <a:schemeClr val="dk1"/>
                </a:solidFill>
                <a:latin typeface="Arial"/>
                <a:ea typeface="Arial"/>
                <a:cs typeface="Arial"/>
                <a:sym typeface="Arial"/>
              </a:rPr>
              <a:t>El único rasgo de la personalidad que tenían en común todos los líderes efectivos que conocí era “carisma</a:t>
            </a:r>
            <a:r>
              <a:rPr lang="es-ES" sz="2400" dirty="0">
                <a:solidFill>
                  <a:schemeClr val="dk1"/>
                </a:solidFill>
                <a:latin typeface="Arial"/>
                <a:ea typeface="Arial"/>
                <a:cs typeface="Arial"/>
                <a:sym typeface="Arial"/>
              </a:rPr>
              <a:t>”[1].  El carisma,  rasgo que motiva a la identificación del seguidor con el líder y estimula su aceptación,  sería la característica única que no falta en ningún líder, sea cual sea su personal estilo de ser o vivir.  </a:t>
            </a:r>
            <a:endParaRPr sz="3600" dirty="0">
              <a:solidFill>
                <a:schemeClr val="dk1"/>
              </a:solidFill>
              <a:latin typeface="Arial"/>
              <a:ea typeface="Arial"/>
              <a:cs typeface="Arial"/>
              <a:sym typeface="Arial"/>
            </a:endParaRPr>
          </a:p>
        </p:txBody>
      </p:sp>
      <p:sp>
        <p:nvSpPr>
          <p:cNvPr id="212" name="Google Shape;212;p21"/>
          <p:cNvSpPr/>
          <p:nvPr/>
        </p:nvSpPr>
        <p:spPr>
          <a:xfrm>
            <a:off x="2797461" y="5326971"/>
            <a:ext cx="7416800" cy="5810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600">
                <a:solidFill>
                  <a:schemeClr val="dk1"/>
                </a:solidFill>
                <a:latin typeface="Arial"/>
                <a:ea typeface="Arial"/>
                <a:cs typeface="Arial"/>
                <a:sym typeface="Arial"/>
              </a:rPr>
              <a:t>[1] Citado en Glenn Rifkin,  Leadership:  Can It Be Learned?  Forbes ASAP, 8 de abril, 1996,  p.104</a:t>
            </a:r>
            <a:r>
              <a:rPr lang="es-ES" sz="10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 name="CuadroTexto 1">
            <a:extLst>
              <a:ext uri="{FF2B5EF4-FFF2-40B4-BE49-F238E27FC236}">
                <a16:creationId xmlns:a16="http://schemas.microsoft.com/office/drawing/2014/main" id="{57A0A352-DDFD-D60F-7705-3DCD6EDE746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2"/>
          <p:cNvSpPr txBox="1">
            <a:spLocks noGrp="1"/>
          </p:cNvSpPr>
          <p:nvPr>
            <p:ph type="title" idx="4294967295"/>
          </p:nvPr>
        </p:nvSpPr>
        <p:spPr>
          <a:xfrm>
            <a:off x="1349829" y="1118883"/>
            <a:ext cx="11315700"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3200">
                <a:solidFill>
                  <a:schemeClr val="tx1"/>
                </a:solidFill>
                <a:latin typeface="Calibri"/>
                <a:ea typeface="Calibri"/>
                <a:cs typeface="Calibri"/>
                <a:sym typeface="Calibri"/>
              </a:rPr>
              <a:t>Habilidades para la dirección </a:t>
            </a:r>
            <a:endParaRPr sz="4000">
              <a:solidFill>
                <a:schemeClr val="tx1"/>
              </a:solidFill>
              <a:latin typeface="Calibri"/>
              <a:ea typeface="Calibri"/>
              <a:cs typeface="Calibri"/>
              <a:sym typeface="Calibri"/>
            </a:endParaRPr>
          </a:p>
        </p:txBody>
      </p:sp>
      <p:sp>
        <p:nvSpPr>
          <p:cNvPr id="219" name="Google Shape;219;p22"/>
          <p:cNvSpPr/>
          <p:nvPr/>
        </p:nvSpPr>
        <p:spPr>
          <a:xfrm>
            <a:off x="2489654" y="5644846"/>
            <a:ext cx="20574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20" name="Google Shape;220;p22"/>
          <p:cNvSpPr/>
          <p:nvPr/>
        </p:nvSpPr>
        <p:spPr>
          <a:xfrm>
            <a:off x="5158242" y="5644846"/>
            <a:ext cx="3046412"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21" name="Google Shape;221;p22"/>
          <p:cNvSpPr/>
          <p:nvPr/>
        </p:nvSpPr>
        <p:spPr>
          <a:xfrm>
            <a:off x="3421051" y="2330326"/>
            <a:ext cx="8049555" cy="219734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2400" dirty="0">
                <a:solidFill>
                  <a:schemeClr val="dk1"/>
                </a:solidFill>
                <a:latin typeface="Arial"/>
                <a:ea typeface="Arial"/>
                <a:cs typeface="Arial"/>
                <a:sym typeface="Arial"/>
              </a:rPr>
              <a:t> “... </a:t>
            </a:r>
            <a:r>
              <a:rPr lang="es-ES" sz="2400" b="1" dirty="0">
                <a:solidFill>
                  <a:schemeClr val="dk1"/>
                </a:solidFill>
                <a:latin typeface="Arial"/>
                <a:ea typeface="Arial"/>
                <a:cs typeface="Arial"/>
                <a:sym typeface="Arial"/>
              </a:rPr>
              <a:t>El</a:t>
            </a:r>
            <a:r>
              <a:rPr lang="es-ES" sz="2400" dirty="0">
                <a:solidFill>
                  <a:schemeClr val="dk1"/>
                </a:solidFill>
                <a:latin typeface="Arial"/>
                <a:ea typeface="Arial"/>
                <a:cs typeface="Arial"/>
                <a:sym typeface="Arial"/>
              </a:rPr>
              <a:t> </a:t>
            </a:r>
            <a:r>
              <a:rPr lang="es-ES" sz="2400" b="1" dirty="0">
                <a:solidFill>
                  <a:schemeClr val="dk1"/>
                </a:solidFill>
                <a:latin typeface="Arial"/>
                <a:ea typeface="Arial"/>
                <a:cs typeface="Arial"/>
                <a:sym typeface="Arial"/>
              </a:rPr>
              <a:t>liderazgo sucede igual que un acontecimiento</a:t>
            </a:r>
            <a:r>
              <a:rPr lang="es-ES" sz="2400" dirty="0">
                <a:solidFill>
                  <a:schemeClr val="dk1"/>
                </a:solidFill>
                <a:latin typeface="Arial"/>
                <a:ea typeface="Arial"/>
                <a:cs typeface="Arial"/>
                <a:sym typeface="Arial"/>
              </a:rPr>
              <a:t>”,  </a:t>
            </a:r>
            <a:endParaRPr dirty="0"/>
          </a:p>
          <a:p>
            <a:pPr marL="0" marR="0" lvl="0" indent="0" algn="l" rtl="0">
              <a:spcBef>
                <a:spcPts val="0"/>
              </a:spcBef>
              <a:spcAft>
                <a:spcPts val="0"/>
              </a:spcAft>
              <a:buNone/>
            </a:pPr>
            <a:endParaRPr sz="2400" dirty="0">
              <a:solidFill>
                <a:schemeClr val="dk1"/>
              </a:solidFill>
              <a:latin typeface="Arial"/>
              <a:ea typeface="Arial"/>
              <a:cs typeface="Arial"/>
              <a:sym typeface="Arial"/>
            </a:endParaRPr>
          </a:p>
          <a:p>
            <a:pPr marL="0" marR="0" lvl="0" indent="0" algn="l" rtl="0">
              <a:spcBef>
                <a:spcPts val="0"/>
              </a:spcBef>
              <a:spcAft>
                <a:spcPts val="0"/>
              </a:spcAft>
              <a:buNone/>
            </a:pPr>
            <a:r>
              <a:rPr lang="es-ES" sz="2400" dirty="0">
                <a:solidFill>
                  <a:schemeClr val="dk1"/>
                </a:solidFill>
                <a:latin typeface="Arial"/>
                <a:ea typeface="Arial"/>
                <a:cs typeface="Arial"/>
                <a:sym typeface="Arial"/>
              </a:rPr>
              <a:t>en otras palabras, aunque parece un fenómeno continuado durante el tiempo en que el líder desea serlo,   realmente es una cadena de acontecimientos que ocurren como breves interacciones entre el líder y sus seguidores.</a:t>
            </a:r>
            <a:endParaRPr dirty="0"/>
          </a:p>
        </p:txBody>
      </p:sp>
      <p:sp>
        <p:nvSpPr>
          <p:cNvPr id="222" name="Google Shape;222;p22"/>
          <p:cNvSpPr/>
          <p:nvPr/>
        </p:nvSpPr>
        <p:spPr>
          <a:xfrm>
            <a:off x="3379000" y="5386705"/>
            <a:ext cx="7812087" cy="5175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400">
                <a:solidFill>
                  <a:schemeClr val="dk1"/>
                </a:solidFill>
                <a:latin typeface="Arial"/>
                <a:ea typeface="Arial"/>
                <a:cs typeface="Arial"/>
                <a:sym typeface="Arial"/>
              </a:rPr>
              <a:t>[1] Blank, Warren.  Citado en Boyett y Boyett, Lo Mejor de los gurús,  </a:t>
            </a:r>
            <a:r>
              <a:rPr lang="es-ES" sz="1400" i="1">
                <a:solidFill>
                  <a:schemeClr val="dk1"/>
                </a:solidFill>
                <a:latin typeface="Arial"/>
                <a:ea typeface="Arial"/>
                <a:cs typeface="Arial"/>
                <a:sym typeface="Arial"/>
              </a:rPr>
              <a:t>The Nine Natural Laws of Leadership.  </a:t>
            </a:r>
            <a:r>
              <a:rPr lang="es-ES" sz="1400">
                <a:solidFill>
                  <a:schemeClr val="dk1"/>
                </a:solidFill>
                <a:latin typeface="Arial"/>
                <a:ea typeface="Arial"/>
                <a:cs typeface="Arial"/>
                <a:sym typeface="Arial"/>
              </a:rPr>
              <a:t> Amacom, 1995</a:t>
            </a:r>
            <a:r>
              <a:rPr lang="es-ES" sz="1400" i="1">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2" name="CuadroTexto 1">
            <a:extLst>
              <a:ext uri="{FF2B5EF4-FFF2-40B4-BE49-F238E27FC236}">
                <a16:creationId xmlns:a16="http://schemas.microsoft.com/office/drawing/2014/main" id="{7B6641EB-D0F6-3C97-1241-BBD46178B25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3"/>
          <p:cNvSpPr txBox="1">
            <a:spLocks noGrp="1"/>
          </p:cNvSpPr>
          <p:nvPr>
            <p:ph type="title" idx="4294967295"/>
          </p:nvPr>
        </p:nvSpPr>
        <p:spPr>
          <a:xfrm>
            <a:off x="1452079" y="570868"/>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3200" dirty="0">
                <a:solidFill>
                  <a:schemeClr val="tx1"/>
                </a:solidFill>
                <a:latin typeface="Calibri"/>
                <a:ea typeface="Calibri"/>
                <a:cs typeface="Calibri"/>
                <a:sym typeface="Calibri"/>
              </a:rPr>
              <a:t>Habilidades para la dirección </a:t>
            </a:r>
            <a:endParaRPr sz="4000" dirty="0">
              <a:solidFill>
                <a:schemeClr val="tx1"/>
              </a:solidFill>
              <a:latin typeface="Calibri"/>
              <a:ea typeface="Calibri"/>
              <a:cs typeface="Calibri"/>
              <a:sym typeface="Calibri"/>
            </a:endParaRPr>
          </a:p>
        </p:txBody>
      </p:sp>
      <p:pic>
        <p:nvPicPr>
          <p:cNvPr id="232" name="Google Shape;232;p23"/>
          <p:cNvPicPr preferRelativeResize="0">
            <a:picLocks noGrp="1"/>
          </p:cNvPicPr>
          <p:nvPr>
            <p:ph type="body" idx="4294967295"/>
          </p:nvPr>
        </p:nvPicPr>
        <p:blipFill rotWithShape="1">
          <a:blip r:embed="rId3">
            <a:alphaModFix/>
          </a:blip>
          <a:srcRect/>
          <a:stretch/>
        </p:blipFill>
        <p:spPr>
          <a:xfrm>
            <a:off x="2646786" y="2652939"/>
            <a:ext cx="8648700" cy="3352800"/>
          </a:xfrm>
          <a:prstGeom prst="rect">
            <a:avLst/>
          </a:prstGeom>
          <a:noFill/>
          <a:ln>
            <a:noFill/>
          </a:ln>
        </p:spPr>
      </p:pic>
      <p:sp>
        <p:nvSpPr>
          <p:cNvPr id="229" name="Google Shape;229;p23"/>
          <p:cNvSpPr/>
          <p:nvPr/>
        </p:nvSpPr>
        <p:spPr>
          <a:xfrm>
            <a:off x="1452079" y="5365129"/>
            <a:ext cx="20574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30" name="Google Shape;230;p23"/>
          <p:cNvSpPr/>
          <p:nvPr/>
        </p:nvSpPr>
        <p:spPr>
          <a:xfrm>
            <a:off x="4120667" y="5365129"/>
            <a:ext cx="3046412"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31" name="Google Shape;231;p23"/>
          <p:cNvSpPr txBox="1"/>
          <p:nvPr/>
        </p:nvSpPr>
        <p:spPr>
          <a:xfrm>
            <a:off x="1447060" y="1476528"/>
            <a:ext cx="9161176" cy="706308"/>
          </a:xfrm>
          <a:prstGeom prst="rect">
            <a:avLst/>
          </a:prstGeom>
          <a:noFill/>
          <a:ln>
            <a:noFill/>
          </a:ln>
        </p:spPr>
        <p:txBody>
          <a:bodyPr spcFirstLastPara="1" wrap="square" lIns="91425" tIns="0" rIns="91425" bIns="45700" anchor="t" anchorCtr="0">
            <a:noAutofit/>
          </a:bodyPr>
          <a:lstStyle/>
          <a:p>
            <a:pPr marL="0" marR="0" lvl="0" indent="0" algn="l" rtl="0">
              <a:lnSpc>
                <a:spcPct val="90000"/>
              </a:lnSpc>
              <a:spcBef>
                <a:spcPts val="0"/>
              </a:spcBef>
              <a:spcAft>
                <a:spcPts val="0"/>
              </a:spcAft>
              <a:buClr>
                <a:schemeClr val="lt1"/>
              </a:buClr>
              <a:buSzPts val="2800"/>
              <a:buFont typeface="Quattrocento Sans"/>
              <a:buNone/>
            </a:pPr>
            <a:r>
              <a:rPr lang="es-ES" sz="2800" b="0" cap="none" dirty="0">
                <a:solidFill>
                  <a:schemeClr val="dk1"/>
                </a:solidFill>
                <a:latin typeface="Quattrocento Sans"/>
                <a:ea typeface="Quattrocento Sans"/>
                <a:cs typeface="Quattrocento Sans"/>
                <a:sym typeface="Quattrocento Sans"/>
              </a:rPr>
              <a:t>Ventajas y desventajas de las diversas formas de comunicación:</a:t>
            </a:r>
            <a:endParaRPr sz="3733" b="0" cap="none" dirty="0">
              <a:solidFill>
                <a:schemeClr val="dk1"/>
              </a:solidFill>
              <a:latin typeface="Quattrocento Sans"/>
              <a:ea typeface="Quattrocento Sans"/>
              <a:cs typeface="Quattrocento Sans"/>
              <a:sym typeface="Quattrocento Sans"/>
            </a:endParaRPr>
          </a:p>
        </p:txBody>
      </p:sp>
      <p:sp>
        <p:nvSpPr>
          <p:cNvPr id="2" name="CuadroTexto 1">
            <a:extLst>
              <a:ext uri="{FF2B5EF4-FFF2-40B4-BE49-F238E27FC236}">
                <a16:creationId xmlns:a16="http://schemas.microsoft.com/office/drawing/2014/main" id="{B4B77EA7-8407-9A0D-0125-C652C538269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9" name="Google Shape;239;p24"/>
          <p:cNvSpPr/>
          <p:nvPr/>
        </p:nvSpPr>
        <p:spPr>
          <a:xfrm>
            <a:off x="1858282" y="5603195"/>
            <a:ext cx="20574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40" name="Google Shape;240;p24"/>
          <p:cNvSpPr/>
          <p:nvPr/>
        </p:nvSpPr>
        <p:spPr>
          <a:xfrm>
            <a:off x="4526870" y="5603195"/>
            <a:ext cx="3046412"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41" name="Google Shape;241;p24"/>
          <p:cNvSpPr txBox="1"/>
          <p:nvPr/>
        </p:nvSpPr>
        <p:spPr>
          <a:xfrm>
            <a:off x="2584762" y="835455"/>
            <a:ext cx="7772400" cy="857978"/>
          </a:xfrm>
          <a:prstGeom prst="rect">
            <a:avLst/>
          </a:prstGeom>
          <a:noFill/>
          <a:ln>
            <a:noFill/>
          </a:ln>
        </p:spPr>
        <p:txBody>
          <a:bodyPr spcFirstLastPara="1" wrap="square" lIns="90475" tIns="44450" rIns="90475" bIns="44450" anchor="ctr" anchorCtr="0">
            <a:noAutofit/>
          </a:bodyPr>
          <a:lstStyle/>
          <a:p>
            <a:pPr marL="0" marR="0" lvl="0" indent="0" algn="l" rtl="0">
              <a:lnSpc>
                <a:spcPct val="90000"/>
              </a:lnSpc>
              <a:spcBef>
                <a:spcPts val="0"/>
              </a:spcBef>
              <a:spcAft>
                <a:spcPts val="0"/>
              </a:spcAft>
              <a:buClr>
                <a:schemeClr val="lt1"/>
              </a:buClr>
              <a:buSzPts val="2800"/>
              <a:buFont typeface="Quattrocento Sans"/>
              <a:buNone/>
            </a:pPr>
            <a:r>
              <a:rPr lang="es-ES" sz="3600" b="0" cap="none" dirty="0">
                <a:solidFill>
                  <a:schemeClr val="dk1"/>
                </a:solidFill>
                <a:latin typeface="Quattrocento Sans"/>
                <a:ea typeface="Quattrocento Sans"/>
                <a:cs typeface="Quattrocento Sans"/>
                <a:sym typeface="Quattrocento Sans"/>
              </a:rPr>
              <a:t>Atributos de la comunicación asertiva</a:t>
            </a:r>
            <a:endParaRPr sz="3733" b="0" cap="none" dirty="0">
              <a:solidFill>
                <a:schemeClr val="dk1"/>
              </a:solidFill>
              <a:latin typeface="Quattrocento Sans"/>
              <a:ea typeface="Quattrocento Sans"/>
              <a:cs typeface="Quattrocento Sans"/>
              <a:sym typeface="Quattrocento Sans"/>
            </a:endParaRPr>
          </a:p>
        </p:txBody>
      </p:sp>
      <p:sp>
        <p:nvSpPr>
          <p:cNvPr id="242" name="Google Shape;242;p24"/>
          <p:cNvSpPr/>
          <p:nvPr/>
        </p:nvSpPr>
        <p:spPr>
          <a:xfrm>
            <a:off x="1858282" y="2058558"/>
            <a:ext cx="9648669" cy="3873249"/>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s-ES" sz="1600" b="1" dirty="0">
                <a:solidFill>
                  <a:schemeClr val="dk1"/>
                </a:solidFill>
                <a:latin typeface="Times New Roman"/>
                <a:ea typeface="Times New Roman"/>
                <a:cs typeface="Times New Roman"/>
                <a:sym typeface="Times New Roman"/>
              </a:rPr>
              <a:t>1.  Orientación al Problema,  no a la persona</a:t>
            </a:r>
            <a:endParaRPr sz="16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1600" dirty="0">
                <a:solidFill>
                  <a:schemeClr val="dk1"/>
                </a:solidFill>
                <a:latin typeface="Times New Roman"/>
                <a:ea typeface="Times New Roman"/>
                <a:cs typeface="Times New Roman"/>
                <a:sym typeface="Times New Roman"/>
              </a:rPr>
              <a:t>     (“Cómo podemos resolver el problema”  y no “hay un problema por tu causa”</a:t>
            </a:r>
            <a:endParaRPr sz="1600" dirty="0"/>
          </a:p>
          <a:p>
            <a:pPr marL="0" marR="0" lvl="0" indent="0" algn="l"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1600" b="1" dirty="0">
                <a:solidFill>
                  <a:schemeClr val="dk1"/>
                </a:solidFill>
                <a:latin typeface="Times New Roman"/>
                <a:ea typeface="Times New Roman"/>
                <a:cs typeface="Times New Roman"/>
                <a:sym typeface="Times New Roman"/>
              </a:rPr>
              <a:t>2.  Congruencia</a:t>
            </a:r>
            <a:endParaRPr sz="1600" dirty="0"/>
          </a:p>
          <a:p>
            <a:pPr marL="0" marR="0" lvl="0" indent="0" algn="l" rtl="0">
              <a:spcBef>
                <a:spcPts val="0"/>
              </a:spcBef>
              <a:spcAft>
                <a:spcPts val="0"/>
              </a:spcAft>
              <a:buNone/>
            </a:pPr>
            <a:r>
              <a:rPr lang="es-ES" sz="1600" dirty="0">
                <a:solidFill>
                  <a:schemeClr val="dk1"/>
                </a:solidFill>
                <a:latin typeface="Times New Roman"/>
                <a:ea typeface="Times New Roman"/>
                <a:cs typeface="Times New Roman"/>
                <a:sym typeface="Times New Roman"/>
              </a:rPr>
              <a:t>    (entre su palabra y su mensaje no verbal)</a:t>
            </a:r>
            <a:endParaRPr sz="1600" dirty="0"/>
          </a:p>
          <a:p>
            <a:pPr marL="0" marR="0" lvl="0" indent="0" algn="l"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1600" b="1" dirty="0">
                <a:solidFill>
                  <a:schemeClr val="dk1"/>
                </a:solidFill>
                <a:latin typeface="Times New Roman"/>
                <a:ea typeface="Times New Roman"/>
                <a:cs typeface="Times New Roman"/>
                <a:sym typeface="Times New Roman"/>
              </a:rPr>
              <a:t>3.  Descriptiva, no evaluativa</a:t>
            </a:r>
            <a:endParaRPr sz="16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1600" dirty="0">
                <a:solidFill>
                  <a:schemeClr val="dk1"/>
                </a:solidFill>
                <a:latin typeface="Times New Roman"/>
                <a:ea typeface="Times New Roman"/>
                <a:cs typeface="Times New Roman"/>
                <a:sym typeface="Times New Roman"/>
              </a:rPr>
              <a:t>     (“esto es lo que ha sucedido y sus consecuencias”  y no “tú estás mal”)</a:t>
            </a:r>
            <a:endParaRPr sz="1600" dirty="0"/>
          </a:p>
          <a:p>
            <a:pPr marL="0" marR="0" lvl="0" indent="0" algn="l"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1600" b="1" dirty="0">
                <a:solidFill>
                  <a:schemeClr val="dk1"/>
                </a:solidFill>
                <a:latin typeface="Times New Roman"/>
                <a:ea typeface="Times New Roman"/>
                <a:cs typeface="Times New Roman"/>
                <a:sym typeface="Times New Roman"/>
              </a:rPr>
              <a:t>4.  Valide los hechos y no invalide a las personas</a:t>
            </a:r>
            <a:endParaRPr sz="1600" dirty="0"/>
          </a:p>
          <a:p>
            <a:pPr marL="0" marR="0" lvl="0" indent="0" algn="l" rtl="0">
              <a:spcBef>
                <a:spcPts val="0"/>
              </a:spcBef>
              <a:spcAft>
                <a:spcPts val="0"/>
              </a:spcAft>
              <a:buNone/>
            </a:pPr>
            <a:r>
              <a:rPr lang="es-ES" sz="1600" dirty="0">
                <a:solidFill>
                  <a:schemeClr val="dk1"/>
                </a:solidFill>
                <a:latin typeface="Times New Roman"/>
                <a:ea typeface="Times New Roman"/>
                <a:cs typeface="Times New Roman"/>
                <a:sym typeface="Times New Roman"/>
              </a:rPr>
              <a:t>      (“tienes alguna solución en mente” y no   “yo sé lo que se tiene que hacer”</a:t>
            </a:r>
            <a:endParaRPr sz="1600" dirty="0"/>
          </a:p>
          <a:p>
            <a:pPr marL="0" marR="0" lvl="0" indent="0" algn="l" rtl="0">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1600" b="1" dirty="0">
                <a:solidFill>
                  <a:schemeClr val="dk1"/>
                </a:solidFill>
                <a:latin typeface="Times New Roman"/>
                <a:ea typeface="Times New Roman"/>
                <a:cs typeface="Times New Roman"/>
                <a:sym typeface="Times New Roman"/>
              </a:rPr>
              <a:t>5.  Sea específico,  no generalice</a:t>
            </a:r>
            <a:endParaRPr sz="1600" b="1"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1600" dirty="0">
                <a:solidFill>
                  <a:schemeClr val="dk1"/>
                </a:solidFill>
                <a:latin typeface="Times New Roman"/>
                <a:ea typeface="Times New Roman"/>
                <a:cs typeface="Times New Roman"/>
                <a:sym typeface="Times New Roman"/>
              </a:rPr>
              <a:t>     (“has venido 10 minutos tarde por cuarta vez esta semana”   y no  “como siempre tarde”)</a:t>
            </a:r>
            <a:endParaRPr sz="16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1600" dirty="0">
                <a:solidFill>
                  <a:schemeClr val="dk1"/>
                </a:solidFill>
                <a:latin typeface="Times New Roman"/>
                <a:ea typeface="Times New Roman"/>
                <a:cs typeface="Times New Roman"/>
                <a:sym typeface="Times New Roman"/>
              </a:rPr>
              <a:t>  </a:t>
            </a:r>
            <a:endParaRPr sz="1600" dirty="0"/>
          </a:p>
        </p:txBody>
      </p:sp>
      <p:sp>
        <p:nvSpPr>
          <p:cNvPr id="2" name="CuadroTexto 1">
            <a:extLst>
              <a:ext uri="{FF2B5EF4-FFF2-40B4-BE49-F238E27FC236}">
                <a16:creationId xmlns:a16="http://schemas.microsoft.com/office/drawing/2014/main" id="{EF83AEC4-339D-13A6-7BAC-D525FE8E50E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9" name="Google Shape;249;p25"/>
          <p:cNvSpPr/>
          <p:nvPr/>
        </p:nvSpPr>
        <p:spPr>
          <a:xfrm>
            <a:off x="1139825" y="6027738"/>
            <a:ext cx="20574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50" name="Google Shape;250;p25"/>
          <p:cNvSpPr/>
          <p:nvPr/>
        </p:nvSpPr>
        <p:spPr>
          <a:xfrm>
            <a:off x="3808413" y="6027738"/>
            <a:ext cx="3046412"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51" name="Google Shape;251;p25"/>
          <p:cNvSpPr txBox="1"/>
          <p:nvPr/>
        </p:nvSpPr>
        <p:spPr>
          <a:xfrm>
            <a:off x="1667873" y="1439429"/>
            <a:ext cx="7772400" cy="1143000"/>
          </a:xfrm>
          <a:prstGeom prst="rect">
            <a:avLst/>
          </a:prstGeom>
          <a:noFill/>
          <a:ln>
            <a:noFill/>
          </a:ln>
        </p:spPr>
        <p:txBody>
          <a:bodyPr spcFirstLastPara="1" wrap="square" lIns="90475" tIns="44450" rIns="90475" bIns="44450" anchor="ctr" anchorCtr="0">
            <a:noAutofit/>
          </a:bodyPr>
          <a:lstStyle/>
          <a:p>
            <a:pPr marL="0" marR="0" lvl="0" indent="0" algn="l" rtl="0">
              <a:lnSpc>
                <a:spcPct val="90000"/>
              </a:lnSpc>
              <a:spcBef>
                <a:spcPts val="0"/>
              </a:spcBef>
              <a:spcAft>
                <a:spcPts val="0"/>
              </a:spcAft>
              <a:buClr>
                <a:schemeClr val="lt1"/>
              </a:buClr>
              <a:buSzPts val="2800"/>
              <a:buFont typeface="Quattrocento Sans"/>
              <a:buNone/>
            </a:pPr>
            <a:r>
              <a:rPr lang="es-ES" sz="3600" b="0" cap="none" dirty="0">
                <a:solidFill>
                  <a:schemeClr val="dk1"/>
                </a:solidFill>
                <a:latin typeface="Quattrocento Sans"/>
                <a:ea typeface="Quattrocento Sans"/>
                <a:cs typeface="Quattrocento Sans"/>
                <a:sym typeface="Quattrocento Sans"/>
              </a:rPr>
              <a:t>Atributos de la comunicación asertiva</a:t>
            </a:r>
            <a:endParaRPr sz="3733" b="0" cap="none" dirty="0">
              <a:solidFill>
                <a:schemeClr val="dk1"/>
              </a:solidFill>
              <a:latin typeface="Quattrocento Sans"/>
              <a:ea typeface="Quattrocento Sans"/>
              <a:cs typeface="Quattrocento Sans"/>
              <a:sym typeface="Quattrocento Sans"/>
            </a:endParaRPr>
          </a:p>
        </p:txBody>
      </p:sp>
      <p:sp>
        <p:nvSpPr>
          <p:cNvPr id="252" name="Google Shape;252;p25"/>
          <p:cNvSpPr/>
          <p:nvPr/>
        </p:nvSpPr>
        <p:spPr>
          <a:xfrm>
            <a:off x="1865243" y="2861568"/>
            <a:ext cx="8074025" cy="2736647"/>
          </a:xfrm>
          <a:prstGeom prst="rect">
            <a:avLst/>
          </a:prstGeom>
          <a:noFill/>
          <a:ln>
            <a:noFill/>
          </a:ln>
        </p:spPr>
        <p:txBody>
          <a:bodyPr spcFirstLastPara="1" wrap="square" lIns="90475" tIns="44450" rIns="90475" bIns="44450" anchor="t" anchorCtr="0">
            <a:noAutofit/>
          </a:bodyPr>
          <a:lstStyle/>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6.  </a:t>
            </a:r>
            <a:r>
              <a:rPr lang="es-ES" sz="2400" b="1">
                <a:solidFill>
                  <a:schemeClr val="dk1"/>
                </a:solidFill>
                <a:latin typeface="Times New Roman"/>
                <a:ea typeface="Times New Roman"/>
                <a:cs typeface="Times New Roman"/>
                <a:sym typeface="Times New Roman"/>
              </a:rPr>
              <a:t>Integre,   no desuna</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     </a:t>
            </a:r>
            <a:r>
              <a:rPr lang="es-ES" sz="1800">
                <a:solidFill>
                  <a:schemeClr val="dk1"/>
                </a:solidFill>
                <a:latin typeface="Times New Roman"/>
                <a:ea typeface="Times New Roman"/>
                <a:cs typeface="Times New Roman"/>
                <a:sym typeface="Times New Roman"/>
              </a:rPr>
              <a:t>(“De acuerdo a tu propuesta”   y no   “a pesar de tu propuesta yo opino que…”</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7.  </a:t>
            </a:r>
            <a:r>
              <a:rPr lang="es-ES" sz="2400" b="1">
                <a:solidFill>
                  <a:schemeClr val="dk1"/>
                </a:solidFill>
                <a:latin typeface="Times New Roman"/>
                <a:ea typeface="Times New Roman"/>
                <a:cs typeface="Times New Roman"/>
                <a:sym typeface="Times New Roman"/>
              </a:rPr>
              <a:t>Personalice </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     </a:t>
            </a:r>
            <a:r>
              <a:rPr lang="es-ES" sz="1800">
                <a:solidFill>
                  <a:schemeClr val="dk1"/>
                </a:solidFill>
                <a:latin typeface="Times New Roman"/>
                <a:ea typeface="Times New Roman"/>
                <a:cs typeface="Times New Roman"/>
                <a:sym typeface="Times New Roman"/>
              </a:rPr>
              <a:t>(“He decidido que lo mejor es...”  y no  “ Se ha decidido que ....” ) </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8.  </a:t>
            </a:r>
            <a:r>
              <a:rPr lang="es-ES" sz="2400" b="1">
                <a:solidFill>
                  <a:schemeClr val="dk1"/>
                </a:solidFill>
                <a:latin typeface="Times New Roman"/>
                <a:ea typeface="Times New Roman"/>
                <a:cs typeface="Times New Roman"/>
                <a:sym typeface="Times New Roman"/>
              </a:rPr>
              <a:t>Escuche,   evite la comunicación unidireccional</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     </a:t>
            </a:r>
            <a:r>
              <a:rPr lang="es-ES" sz="1800">
                <a:solidFill>
                  <a:schemeClr val="dk1"/>
                </a:solidFill>
                <a:latin typeface="Times New Roman"/>
                <a:ea typeface="Times New Roman"/>
                <a:cs typeface="Times New Roman"/>
                <a:sym typeface="Times New Roman"/>
              </a:rPr>
              <a:t>(“Qué opinas?”   “¿Qué es lo que te preocupa?” y no  “déjame decirte que ...”)</a:t>
            </a:r>
            <a:endParaRPr sz="2000">
              <a:solidFill>
                <a:schemeClr val="dk1"/>
              </a:solidFill>
              <a:latin typeface="Times New Roman"/>
              <a:ea typeface="Times New Roman"/>
              <a:cs typeface="Times New Roman"/>
              <a:sym typeface="Times New Roman"/>
            </a:endParaRPr>
          </a:p>
        </p:txBody>
      </p:sp>
      <p:sp>
        <p:nvSpPr>
          <p:cNvPr id="253" name="Google Shape;253;p25"/>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14</a:t>
            </a:fld>
            <a:endParaRPr/>
          </a:p>
        </p:txBody>
      </p:sp>
      <p:sp>
        <p:nvSpPr>
          <p:cNvPr id="2" name="CuadroTexto 1">
            <a:extLst>
              <a:ext uri="{FF2B5EF4-FFF2-40B4-BE49-F238E27FC236}">
                <a16:creationId xmlns:a16="http://schemas.microsoft.com/office/drawing/2014/main" id="{7739A517-CA85-1E6C-4BF9-67D8F66B736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6"/>
          <p:cNvSpPr txBox="1">
            <a:spLocks noGrp="1"/>
          </p:cNvSpPr>
          <p:nvPr>
            <p:ph type="title" idx="4294967295"/>
          </p:nvPr>
        </p:nvSpPr>
        <p:spPr>
          <a:xfrm>
            <a:off x="1360714" y="1149577"/>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El liderazgo</a:t>
            </a:r>
            <a:endParaRPr sz="4000">
              <a:solidFill>
                <a:schemeClr val="tx1"/>
              </a:solidFill>
              <a:latin typeface="Calibri"/>
              <a:ea typeface="Calibri"/>
              <a:cs typeface="Calibri"/>
              <a:sym typeface="Calibri"/>
            </a:endParaRPr>
          </a:p>
        </p:txBody>
      </p:sp>
      <p:pic>
        <p:nvPicPr>
          <p:cNvPr id="259" name="Google Shape;259;p26"/>
          <p:cNvPicPr preferRelativeResize="0"/>
          <p:nvPr/>
        </p:nvPicPr>
        <p:blipFill rotWithShape="1">
          <a:blip r:embed="rId3">
            <a:alphaModFix/>
          </a:blip>
          <a:srcRect/>
          <a:stretch/>
        </p:blipFill>
        <p:spPr>
          <a:xfrm>
            <a:off x="3466961" y="2746249"/>
            <a:ext cx="3687957" cy="2298480"/>
          </a:xfrm>
          <a:prstGeom prst="rect">
            <a:avLst/>
          </a:prstGeom>
          <a:noFill/>
          <a:ln>
            <a:noFill/>
          </a:ln>
        </p:spPr>
      </p:pic>
      <p:pic>
        <p:nvPicPr>
          <p:cNvPr id="260" name="Google Shape;260;p26"/>
          <p:cNvPicPr preferRelativeResize="0"/>
          <p:nvPr/>
        </p:nvPicPr>
        <p:blipFill rotWithShape="1">
          <a:blip r:embed="rId4">
            <a:alphaModFix/>
          </a:blip>
          <a:srcRect/>
          <a:stretch/>
        </p:blipFill>
        <p:spPr>
          <a:xfrm>
            <a:off x="8507106" y="2370211"/>
            <a:ext cx="2674415" cy="2674518"/>
          </a:xfrm>
          <a:prstGeom prst="rect">
            <a:avLst/>
          </a:prstGeom>
          <a:noFill/>
          <a:ln>
            <a:noFill/>
          </a:ln>
        </p:spPr>
      </p:pic>
      <p:sp>
        <p:nvSpPr>
          <p:cNvPr id="261" name="Google Shape;261;p26"/>
          <p:cNvSpPr txBox="1"/>
          <p:nvPr/>
        </p:nvSpPr>
        <p:spPr>
          <a:xfrm>
            <a:off x="2125173" y="1981556"/>
            <a:ext cx="6581172" cy="3737259"/>
          </a:xfrm>
          <a:prstGeom prst="rect">
            <a:avLst/>
          </a:prstGeom>
          <a:noFill/>
          <a:ln>
            <a:noFill/>
          </a:ln>
        </p:spPr>
        <p:txBody>
          <a:bodyPr spcFirstLastPara="1" wrap="square" lIns="91425" tIns="45700" rIns="91425" bIns="45700" anchor="t" anchorCtr="0">
            <a:normAutofit/>
          </a:bodyPr>
          <a:lstStyle/>
          <a:p>
            <a:pPr marL="609585" marR="0" lvl="0" indent="-541853" algn="just" rtl="0">
              <a:lnSpc>
                <a:spcPct val="90000"/>
              </a:lnSpc>
              <a:spcBef>
                <a:spcPts val="747"/>
              </a:spcBef>
              <a:spcAft>
                <a:spcPts val="0"/>
              </a:spcAft>
              <a:buClr>
                <a:schemeClr val="dk1"/>
              </a:buClr>
              <a:buSzPts val="2800"/>
              <a:buFont typeface="Arial"/>
              <a:buChar char="•"/>
            </a:pPr>
            <a:r>
              <a:rPr lang="es-ES" sz="2800" u="sng" dirty="0">
                <a:solidFill>
                  <a:schemeClr val="dk1"/>
                </a:solidFill>
                <a:latin typeface="Calibri"/>
                <a:ea typeface="Calibri"/>
                <a:cs typeface="Calibri"/>
                <a:sym typeface="Calibri"/>
              </a:rPr>
              <a:t>CIO (</a:t>
            </a:r>
            <a:r>
              <a:rPr lang="es-ES" sz="2800" i="1" u="sng" dirty="0" err="1">
                <a:solidFill>
                  <a:schemeClr val="dk1"/>
                </a:solidFill>
                <a:latin typeface="Calibri"/>
                <a:ea typeface="Calibri"/>
                <a:cs typeface="Calibri"/>
                <a:sym typeface="Calibri"/>
              </a:rPr>
              <a:t>Chief</a:t>
            </a:r>
            <a:r>
              <a:rPr lang="es-ES" sz="2800" i="1" u="sng" dirty="0">
                <a:solidFill>
                  <a:schemeClr val="dk1"/>
                </a:solidFill>
                <a:latin typeface="Calibri"/>
                <a:ea typeface="Calibri"/>
                <a:cs typeface="Calibri"/>
                <a:sym typeface="Calibri"/>
              </a:rPr>
              <a:t> </a:t>
            </a:r>
            <a:r>
              <a:rPr lang="es-ES" sz="2800" i="1" u="sng" dirty="0" err="1">
                <a:solidFill>
                  <a:schemeClr val="dk1"/>
                </a:solidFill>
                <a:latin typeface="Calibri"/>
                <a:ea typeface="Calibri"/>
                <a:cs typeface="Calibri"/>
                <a:sym typeface="Calibri"/>
              </a:rPr>
              <a:t>Information</a:t>
            </a:r>
            <a:r>
              <a:rPr lang="es-ES" sz="2800" i="1" u="sng" dirty="0">
                <a:solidFill>
                  <a:schemeClr val="dk1"/>
                </a:solidFill>
                <a:latin typeface="Calibri"/>
                <a:ea typeface="Calibri"/>
                <a:cs typeface="Calibri"/>
                <a:sym typeface="Calibri"/>
              </a:rPr>
              <a:t> </a:t>
            </a:r>
            <a:r>
              <a:rPr lang="es-ES" sz="2800" i="1" u="sng" dirty="0" err="1">
                <a:solidFill>
                  <a:schemeClr val="dk1"/>
                </a:solidFill>
                <a:latin typeface="Calibri"/>
                <a:ea typeface="Calibri"/>
                <a:cs typeface="Calibri"/>
                <a:sym typeface="Calibri"/>
              </a:rPr>
              <a:t>Officer</a:t>
            </a:r>
            <a:r>
              <a:rPr lang="es-ES" sz="2800" u="sng" dirty="0">
                <a:solidFill>
                  <a:schemeClr val="dk1"/>
                </a:solidFill>
                <a:latin typeface="Calibri"/>
                <a:ea typeface="Calibri"/>
                <a:cs typeface="Calibri"/>
                <a:sym typeface="Calibri"/>
              </a:rPr>
              <a:t>)</a:t>
            </a:r>
            <a:r>
              <a:rPr lang="es-ES" sz="2800" dirty="0">
                <a:solidFill>
                  <a:schemeClr val="dk1"/>
                </a:solidFill>
                <a:latin typeface="Calibri"/>
                <a:ea typeface="Calibri"/>
                <a:cs typeface="Calibri"/>
                <a:sym typeface="Calibri"/>
              </a:rPr>
              <a:t> </a:t>
            </a:r>
            <a:endParaRPr sz="2800" dirty="0">
              <a:solidFill>
                <a:schemeClr val="dk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9552B33B-DB5F-27A6-9FCE-51ECB5856FD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7"/>
          <p:cNvSpPr txBox="1">
            <a:spLocks noGrp="1"/>
          </p:cNvSpPr>
          <p:nvPr>
            <p:ph type="title" idx="4294967295"/>
          </p:nvPr>
        </p:nvSpPr>
        <p:spPr>
          <a:xfrm>
            <a:off x="1687286" y="910998"/>
            <a:ext cx="11314113"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El liderazgo</a:t>
            </a:r>
            <a:endParaRPr sz="4000" dirty="0">
              <a:solidFill>
                <a:schemeClr val="tx1"/>
              </a:solidFill>
              <a:latin typeface="Calibri"/>
              <a:ea typeface="Calibri"/>
              <a:cs typeface="Calibri"/>
              <a:sym typeface="Calibri"/>
            </a:endParaRPr>
          </a:p>
        </p:txBody>
      </p:sp>
      <p:sp>
        <p:nvSpPr>
          <p:cNvPr id="268" name="Google Shape;268;p27"/>
          <p:cNvSpPr txBox="1">
            <a:spLocks noGrp="1"/>
          </p:cNvSpPr>
          <p:nvPr>
            <p:ph type="body" idx="4294967295"/>
          </p:nvPr>
        </p:nvSpPr>
        <p:spPr>
          <a:xfrm>
            <a:off x="1687286" y="1617435"/>
            <a:ext cx="10972800" cy="4291013"/>
          </a:xfrm>
          <a:prstGeom prst="rect">
            <a:avLst/>
          </a:prstGeom>
          <a:noFill/>
          <a:ln>
            <a:noFill/>
          </a:ln>
        </p:spPr>
        <p:txBody>
          <a:bodyPr spcFirstLastPara="1" wrap="square" lIns="121900" tIns="60925" rIns="121900" bIns="60925" anchor="t" anchorCtr="0">
            <a:normAutofit fontScale="92500" lnSpcReduction="20000"/>
          </a:bodyPr>
          <a:lstStyle/>
          <a:p>
            <a:pPr marL="0" lvl="0" indent="0" algn="l" rtl="0">
              <a:lnSpc>
                <a:spcPct val="110000"/>
              </a:lnSpc>
              <a:spcBef>
                <a:spcPts val="0"/>
              </a:spcBef>
              <a:spcAft>
                <a:spcPts val="0"/>
              </a:spcAft>
              <a:buClr>
                <a:schemeClr val="dk1"/>
              </a:buClr>
              <a:buSzPts val="2000"/>
              <a:buNone/>
            </a:pPr>
            <a:r>
              <a:rPr lang="es-ES" b="1" dirty="0"/>
              <a:t>El líder transformador</a:t>
            </a:r>
            <a:endParaRPr dirty="0"/>
          </a:p>
          <a:p>
            <a:pPr marL="457189" lvl="0" indent="-457189" algn="l" rtl="0">
              <a:lnSpc>
                <a:spcPct val="110000"/>
              </a:lnSpc>
              <a:spcBef>
                <a:spcPts val="0"/>
              </a:spcBef>
              <a:spcAft>
                <a:spcPts val="0"/>
              </a:spcAft>
              <a:buClr>
                <a:schemeClr val="dk1"/>
              </a:buClr>
              <a:buSzPts val="2000"/>
              <a:buChar char="•"/>
            </a:pPr>
            <a:r>
              <a:rPr lang="es-ES" dirty="0"/>
              <a:t>Conoce el sector de su negocio.</a:t>
            </a:r>
            <a:endParaRPr dirty="0"/>
          </a:p>
          <a:p>
            <a:pPr marL="457189" lvl="0" indent="-457189" algn="l" rtl="0">
              <a:lnSpc>
                <a:spcPct val="110000"/>
              </a:lnSpc>
              <a:spcBef>
                <a:spcPts val="0"/>
              </a:spcBef>
              <a:spcAft>
                <a:spcPts val="0"/>
              </a:spcAft>
              <a:buClr>
                <a:schemeClr val="dk1"/>
              </a:buClr>
              <a:buSzPts val="2000"/>
              <a:buChar char="•"/>
            </a:pPr>
            <a:r>
              <a:rPr lang="es-ES" dirty="0"/>
              <a:t>Con una perspectiva de gestión general del negocio.</a:t>
            </a:r>
            <a:endParaRPr dirty="0"/>
          </a:p>
          <a:p>
            <a:pPr marL="457189" lvl="0" indent="-457189" algn="l" rtl="0">
              <a:lnSpc>
                <a:spcPct val="110000"/>
              </a:lnSpc>
              <a:spcBef>
                <a:spcPts val="0"/>
              </a:spcBef>
              <a:spcAft>
                <a:spcPts val="0"/>
              </a:spcAft>
              <a:buClr>
                <a:schemeClr val="dk1"/>
              </a:buClr>
              <a:buSzPts val="2000"/>
              <a:buChar char="•"/>
            </a:pPr>
            <a:r>
              <a:rPr lang="es-ES" dirty="0"/>
              <a:t>Identifica oportunidades estratégicas para lograr rentabilidad.</a:t>
            </a:r>
            <a:endParaRPr dirty="0"/>
          </a:p>
          <a:p>
            <a:pPr marL="457189" lvl="0" indent="-457189" algn="l" rtl="0">
              <a:lnSpc>
                <a:spcPct val="110000"/>
              </a:lnSpc>
              <a:spcBef>
                <a:spcPts val="0"/>
              </a:spcBef>
              <a:spcAft>
                <a:spcPts val="0"/>
              </a:spcAft>
              <a:buClr>
                <a:schemeClr val="dk1"/>
              </a:buClr>
              <a:buSzPts val="2000"/>
              <a:buChar char="•"/>
            </a:pPr>
            <a:r>
              <a:rPr lang="es-ES" dirty="0"/>
              <a:t>Generar conciencia sobre el valor de las TI en el negocio.</a:t>
            </a:r>
            <a:endParaRPr dirty="0"/>
          </a:p>
          <a:p>
            <a:pPr marL="457189" lvl="0" indent="-457189" algn="l" rtl="0">
              <a:lnSpc>
                <a:spcPct val="110000"/>
              </a:lnSpc>
              <a:spcBef>
                <a:spcPts val="0"/>
              </a:spcBef>
              <a:spcAft>
                <a:spcPts val="0"/>
              </a:spcAft>
              <a:buClr>
                <a:schemeClr val="dk1"/>
              </a:buClr>
              <a:buSzPts val="2000"/>
              <a:buChar char="•"/>
            </a:pPr>
            <a:r>
              <a:rPr lang="es-ES" dirty="0"/>
              <a:t>Capaz de evaluar los riesgos.</a:t>
            </a:r>
            <a:endParaRPr dirty="0"/>
          </a:p>
          <a:p>
            <a:pPr marL="457189" lvl="0" indent="-457189" algn="l" rtl="0">
              <a:lnSpc>
                <a:spcPct val="110000"/>
              </a:lnSpc>
              <a:spcBef>
                <a:spcPts val="0"/>
              </a:spcBef>
              <a:spcAft>
                <a:spcPts val="0"/>
              </a:spcAft>
              <a:buClr>
                <a:schemeClr val="dk1"/>
              </a:buClr>
              <a:buSzPts val="2000"/>
              <a:buChar char="•"/>
            </a:pPr>
            <a:r>
              <a:rPr lang="es-ES" dirty="0"/>
              <a:t>Desarrollar buena imagen, credibilidad y confianza.</a:t>
            </a:r>
            <a:endParaRPr dirty="0"/>
          </a:p>
          <a:p>
            <a:pPr marL="457189" lvl="0" indent="-457189" algn="l" rtl="0">
              <a:lnSpc>
                <a:spcPct val="110000"/>
              </a:lnSpc>
              <a:spcBef>
                <a:spcPts val="0"/>
              </a:spcBef>
              <a:spcAft>
                <a:spcPts val="0"/>
              </a:spcAft>
              <a:buClr>
                <a:schemeClr val="dk1"/>
              </a:buClr>
              <a:buSzPts val="2000"/>
              <a:buChar char="•"/>
            </a:pPr>
            <a:r>
              <a:rPr lang="es-ES" dirty="0"/>
              <a:t>Contar con habilidades interpersonales y buena comunicación.</a:t>
            </a:r>
            <a:endParaRPr dirty="0"/>
          </a:p>
          <a:p>
            <a:pPr marL="457189" lvl="0" indent="-457189" algn="l" rtl="0">
              <a:lnSpc>
                <a:spcPct val="110000"/>
              </a:lnSpc>
              <a:spcBef>
                <a:spcPts val="0"/>
              </a:spcBef>
              <a:spcAft>
                <a:spcPts val="0"/>
              </a:spcAft>
              <a:buClr>
                <a:schemeClr val="dk1"/>
              </a:buClr>
              <a:buSzPts val="2000"/>
              <a:buChar char="•"/>
            </a:pPr>
            <a:r>
              <a:rPr lang="es-ES" dirty="0"/>
              <a:t>Establecer relaciones dentro y fuera de la empresa.</a:t>
            </a:r>
            <a:endParaRPr dirty="0"/>
          </a:p>
          <a:p>
            <a:pPr marL="457189" lvl="0" indent="-457189" algn="l" rtl="0">
              <a:lnSpc>
                <a:spcPct val="110000"/>
              </a:lnSpc>
              <a:spcBef>
                <a:spcPts val="0"/>
              </a:spcBef>
              <a:spcAft>
                <a:spcPts val="0"/>
              </a:spcAft>
              <a:buClr>
                <a:schemeClr val="dk1"/>
              </a:buClr>
              <a:buSzPts val="2000"/>
              <a:buChar char="•"/>
            </a:pPr>
            <a:r>
              <a:rPr lang="es-ES" dirty="0"/>
              <a:t>Elaborar buenos informes de resultados.</a:t>
            </a:r>
            <a:endParaRPr dirty="0"/>
          </a:p>
          <a:p>
            <a:pPr marL="457189" lvl="0" indent="-457189" algn="l" rtl="0">
              <a:lnSpc>
                <a:spcPct val="110000"/>
              </a:lnSpc>
              <a:spcBef>
                <a:spcPts val="0"/>
              </a:spcBef>
              <a:spcAft>
                <a:spcPts val="0"/>
              </a:spcAft>
              <a:buClr>
                <a:schemeClr val="dk1"/>
              </a:buClr>
              <a:buSzPts val="2000"/>
              <a:buChar char="•"/>
            </a:pPr>
            <a:r>
              <a:rPr lang="es-ES" dirty="0"/>
              <a:t>Convertirse en un agente de cambio.</a:t>
            </a:r>
            <a:endParaRPr dirty="0"/>
          </a:p>
        </p:txBody>
      </p:sp>
      <p:sp>
        <p:nvSpPr>
          <p:cNvPr id="2" name="CuadroTexto 1">
            <a:extLst>
              <a:ext uri="{FF2B5EF4-FFF2-40B4-BE49-F238E27FC236}">
                <a16:creationId xmlns:a16="http://schemas.microsoft.com/office/drawing/2014/main" id="{C87AF2C5-E695-39F2-984F-8B11B5FF83B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8"/>
          <p:cNvSpPr txBox="1">
            <a:spLocks noGrp="1"/>
          </p:cNvSpPr>
          <p:nvPr>
            <p:ph type="title" idx="4294967295"/>
          </p:nvPr>
        </p:nvSpPr>
        <p:spPr>
          <a:xfrm>
            <a:off x="1480457" y="1032102"/>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El liderazgo</a:t>
            </a:r>
            <a:endParaRPr sz="4000" dirty="0">
              <a:solidFill>
                <a:schemeClr val="tx1"/>
              </a:solidFill>
              <a:latin typeface="Calibri"/>
              <a:ea typeface="Calibri"/>
              <a:cs typeface="Calibri"/>
              <a:sym typeface="Calibri"/>
            </a:endParaRPr>
          </a:p>
        </p:txBody>
      </p:sp>
      <p:sp>
        <p:nvSpPr>
          <p:cNvPr id="275" name="Google Shape;275;p28"/>
          <p:cNvSpPr txBox="1">
            <a:spLocks noGrp="1"/>
          </p:cNvSpPr>
          <p:nvPr>
            <p:ph type="body" idx="4294967295"/>
          </p:nvPr>
        </p:nvSpPr>
        <p:spPr>
          <a:xfrm>
            <a:off x="1480457" y="1738539"/>
            <a:ext cx="10972800" cy="4071938"/>
          </a:xfrm>
          <a:prstGeom prst="rect">
            <a:avLst/>
          </a:prstGeom>
          <a:noFill/>
          <a:ln>
            <a:noFill/>
          </a:ln>
        </p:spPr>
        <p:txBody>
          <a:bodyPr spcFirstLastPara="1" wrap="square" lIns="121900" tIns="60925" rIns="121900" bIns="60925" anchor="t" anchorCtr="0">
            <a:normAutofit/>
          </a:bodyPr>
          <a:lstStyle/>
          <a:p>
            <a:pPr marL="0" lvl="0" indent="0" algn="l" rtl="0">
              <a:lnSpc>
                <a:spcPct val="110000"/>
              </a:lnSpc>
              <a:spcBef>
                <a:spcPts val="0"/>
              </a:spcBef>
              <a:spcAft>
                <a:spcPts val="0"/>
              </a:spcAft>
              <a:buClr>
                <a:schemeClr val="dk1"/>
              </a:buClr>
              <a:buSzPts val="2000"/>
              <a:buNone/>
            </a:pPr>
            <a:r>
              <a:rPr lang="es-ES" b="1" dirty="0"/>
              <a:t>Iniciativas del CIO para el logro</a:t>
            </a:r>
            <a:endParaRPr dirty="0"/>
          </a:p>
          <a:p>
            <a:pPr marL="457189" lvl="0" indent="-457189" algn="l" rtl="0">
              <a:lnSpc>
                <a:spcPct val="110000"/>
              </a:lnSpc>
              <a:spcBef>
                <a:spcPts val="0"/>
              </a:spcBef>
              <a:spcAft>
                <a:spcPts val="0"/>
              </a:spcAft>
              <a:buClr>
                <a:schemeClr val="dk1"/>
              </a:buClr>
              <a:buSzPts val="2000"/>
              <a:buChar char="•"/>
            </a:pPr>
            <a:r>
              <a:rPr lang="es-ES" dirty="0"/>
              <a:t>Desarrollar una perspectiva de gran imagen.</a:t>
            </a:r>
            <a:endParaRPr dirty="0"/>
          </a:p>
          <a:p>
            <a:pPr marL="457189" lvl="0" indent="-457189" algn="l" rtl="0">
              <a:lnSpc>
                <a:spcPct val="110000"/>
              </a:lnSpc>
              <a:spcBef>
                <a:spcPts val="0"/>
              </a:spcBef>
              <a:spcAft>
                <a:spcPts val="0"/>
              </a:spcAft>
              <a:buClr>
                <a:schemeClr val="dk1"/>
              </a:buClr>
              <a:buSzPts val="2000"/>
              <a:buChar char="•"/>
            </a:pPr>
            <a:r>
              <a:rPr lang="es-ES" dirty="0"/>
              <a:t>Contar con credibilidad y genera confianza.</a:t>
            </a:r>
            <a:endParaRPr dirty="0"/>
          </a:p>
          <a:p>
            <a:pPr marL="457189" lvl="0" indent="-457189" algn="l" rtl="0">
              <a:lnSpc>
                <a:spcPct val="110000"/>
              </a:lnSpc>
              <a:spcBef>
                <a:spcPts val="0"/>
              </a:spcBef>
              <a:spcAft>
                <a:spcPts val="0"/>
              </a:spcAft>
              <a:buClr>
                <a:schemeClr val="dk1"/>
              </a:buClr>
              <a:buSzPts val="2000"/>
              <a:buChar char="•"/>
            </a:pPr>
            <a:r>
              <a:rPr lang="es-ES" dirty="0"/>
              <a:t>Mejorar las habilidades interpersonales y la comunicación.</a:t>
            </a:r>
            <a:endParaRPr dirty="0"/>
          </a:p>
          <a:p>
            <a:pPr marL="457189" lvl="0" indent="-457189" algn="l" rtl="0">
              <a:lnSpc>
                <a:spcPct val="110000"/>
              </a:lnSpc>
              <a:spcBef>
                <a:spcPts val="0"/>
              </a:spcBef>
              <a:spcAft>
                <a:spcPts val="0"/>
              </a:spcAft>
              <a:buClr>
                <a:schemeClr val="dk1"/>
              </a:buClr>
              <a:buSzPts val="2000"/>
              <a:buChar char="•"/>
            </a:pPr>
            <a:r>
              <a:rPr lang="es-ES" dirty="0"/>
              <a:t>Establecer relaciones dentro y fuera de la empresa.</a:t>
            </a:r>
            <a:endParaRPr dirty="0"/>
          </a:p>
          <a:p>
            <a:pPr marL="457189" lvl="0" indent="-457189" algn="l" rtl="0">
              <a:lnSpc>
                <a:spcPct val="110000"/>
              </a:lnSpc>
              <a:spcBef>
                <a:spcPts val="0"/>
              </a:spcBef>
              <a:spcAft>
                <a:spcPts val="0"/>
              </a:spcAft>
              <a:buClr>
                <a:schemeClr val="dk1"/>
              </a:buClr>
              <a:buSzPts val="2000"/>
              <a:buChar char="•"/>
            </a:pPr>
            <a:r>
              <a:rPr lang="es-ES" dirty="0"/>
              <a:t>Generar conciencia sobre el valor de las TI en el negocio.</a:t>
            </a:r>
            <a:endParaRPr dirty="0"/>
          </a:p>
          <a:p>
            <a:pPr marL="457189" lvl="0" indent="-457189" algn="l" rtl="0">
              <a:lnSpc>
                <a:spcPct val="110000"/>
              </a:lnSpc>
              <a:spcBef>
                <a:spcPts val="0"/>
              </a:spcBef>
              <a:spcAft>
                <a:spcPts val="0"/>
              </a:spcAft>
              <a:buClr>
                <a:schemeClr val="dk1"/>
              </a:buClr>
              <a:buSzPts val="2000"/>
              <a:buChar char="•"/>
            </a:pPr>
            <a:r>
              <a:rPr lang="es-ES" dirty="0"/>
              <a:t>Elaborar buenos informes de resultados.</a:t>
            </a:r>
            <a:endParaRPr dirty="0"/>
          </a:p>
          <a:p>
            <a:pPr marL="457189" lvl="0" indent="-457189" algn="l" rtl="0">
              <a:lnSpc>
                <a:spcPct val="110000"/>
              </a:lnSpc>
              <a:spcBef>
                <a:spcPts val="0"/>
              </a:spcBef>
              <a:spcAft>
                <a:spcPts val="0"/>
              </a:spcAft>
              <a:buClr>
                <a:schemeClr val="dk1"/>
              </a:buClr>
              <a:buSzPts val="2000"/>
              <a:buChar char="•"/>
            </a:pPr>
            <a:r>
              <a:rPr lang="es-ES" dirty="0"/>
              <a:t>Convertirse en un agente de cambio.</a:t>
            </a:r>
            <a:endParaRPr dirty="0"/>
          </a:p>
        </p:txBody>
      </p:sp>
      <p:sp>
        <p:nvSpPr>
          <p:cNvPr id="2" name="CuadroTexto 1">
            <a:extLst>
              <a:ext uri="{FF2B5EF4-FFF2-40B4-BE49-F238E27FC236}">
                <a16:creationId xmlns:a16="http://schemas.microsoft.com/office/drawing/2014/main" id="{D78B8F32-3C80-2ED4-17A7-E1CF94179D6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title" idx="4294967295"/>
          </p:nvPr>
        </p:nvSpPr>
        <p:spPr>
          <a:xfrm>
            <a:off x="1541917" y="1168627"/>
            <a:ext cx="10203769"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El liderazgo</a:t>
            </a:r>
            <a:endParaRPr sz="4000" dirty="0">
              <a:solidFill>
                <a:schemeClr val="tx1"/>
              </a:solidFill>
              <a:latin typeface="Calibri"/>
              <a:ea typeface="Calibri"/>
              <a:cs typeface="Calibri"/>
              <a:sym typeface="Calibri"/>
            </a:endParaRPr>
          </a:p>
        </p:txBody>
      </p:sp>
      <p:sp>
        <p:nvSpPr>
          <p:cNvPr id="282" name="Google Shape;282;p29"/>
          <p:cNvSpPr txBox="1">
            <a:spLocks noGrp="1"/>
          </p:cNvSpPr>
          <p:nvPr>
            <p:ph type="body" idx="4294967295"/>
          </p:nvPr>
        </p:nvSpPr>
        <p:spPr>
          <a:xfrm>
            <a:off x="1426029" y="2190750"/>
            <a:ext cx="10515600" cy="3751263"/>
          </a:xfrm>
          <a:prstGeom prst="rect">
            <a:avLst/>
          </a:prstGeom>
          <a:noFill/>
          <a:ln>
            <a:noFill/>
          </a:ln>
        </p:spPr>
        <p:txBody>
          <a:bodyPr spcFirstLastPara="1" wrap="square" lIns="91425" tIns="45700" rIns="91425" bIns="45700" anchor="t" anchorCtr="0">
            <a:normAutofit lnSpcReduction="10000"/>
          </a:bodyPr>
          <a:lstStyle/>
          <a:p>
            <a:pPr marL="609585" lvl="0" indent="-541853" algn="l" rtl="0">
              <a:lnSpc>
                <a:spcPct val="90000"/>
              </a:lnSpc>
              <a:spcBef>
                <a:spcPts val="747"/>
              </a:spcBef>
              <a:spcAft>
                <a:spcPts val="0"/>
              </a:spcAft>
              <a:buClr>
                <a:schemeClr val="dk1"/>
              </a:buClr>
              <a:buSzPts val="2800"/>
              <a:buFont typeface="Arial"/>
              <a:buNone/>
            </a:pPr>
            <a:r>
              <a:rPr lang="es-ES" dirty="0"/>
              <a:t>Escuchar empáticamente</a:t>
            </a:r>
            <a:endParaRPr dirty="0"/>
          </a:p>
          <a:p>
            <a:pPr marL="609585" lvl="0" indent="-541853" algn="l" rtl="0">
              <a:lnSpc>
                <a:spcPct val="90000"/>
              </a:lnSpc>
              <a:spcBef>
                <a:spcPts val="747"/>
              </a:spcBef>
              <a:spcAft>
                <a:spcPts val="0"/>
              </a:spcAft>
              <a:buClr>
                <a:schemeClr val="dk1"/>
              </a:buClr>
              <a:buSzPts val="2800"/>
              <a:buChar char="•"/>
            </a:pPr>
            <a:r>
              <a:rPr lang="es-ES" sz="2400" dirty="0"/>
              <a:t>Trate de anticipar hacia dónde va su emisor.</a:t>
            </a:r>
            <a:endParaRPr dirty="0"/>
          </a:p>
          <a:p>
            <a:pPr marL="609585" lvl="0" indent="-541853" algn="l" rtl="0">
              <a:lnSpc>
                <a:spcPct val="90000"/>
              </a:lnSpc>
              <a:spcBef>
                <a:spcPts val="747"/>
              </a:spcBef>
              <a:spcAft>
                <a:spcPts val="0"/>
              </a:spcAft>
              <a:buClr>
                <a:schemeClr val="dk1"/>
              </a:buClr>
              <a:buSzPts val="2800"/>
              <a:buChar char="•"/>
            </a:pPr>
            <a:r>
              <a:rPr lang="es-ES" sz="2400" dirty="0"/>
              <a:t>Sopese la evidencia.  ¿es válida? ¿es completa?</a:t>
            </a:r>
            <a:endParaRPr dirty="0"/>
          </a:p>
          <a:p>
            <a:pPr marL="609585" lvl="0" indent="-541853" algn="l" rtl="0">
              <a:lnSpc>
                <a:spcPct val="90000"/>
              </a:lnSpc>
              <a:spcBef>
                <a:spcPts val="747"/>
              </a:spcBef>
              <a:spcAft>
                <a:spcPts val="0"/>
              </a:spcAft>
              <a:buClr>
                <a:schemeClr val="dk1"/>
              </a:buClr>
              <a:buSzPts val="2800"/>
              <a:buChar char="•"/>
            </a:pPr>
            <a:r>
              <a:rPr lang="es-ES" sz="2400" dirty="0"/>
              <a:t>Escuche las ideas  (no se quede en los hechos)</a:t>
            </a:r>
            <a:endParaRPr dirty="0"/>
          </a:p>
          <a:p>
            <a:pPr marL="609585" lvl="0" indent="-541853" algn="l" rtl="0">
              <a:lnSpc>
                <a:spcPct val="90000"/>
              </a:lnSpc>
              <a:spcBef>
                <a:spcPts val="747"/>
              </a:spcBef>
              <a:spcAft>
                <a:spcPts val="0"/>
              </a:spcAft>
              <a:buClr>
                <a:schemeClr val="dk1"/>
              </a:buClr>
              <a:buSzPts val="2800"/>
              <a:buChar char="•"/>
            </a:pPr>
            <a:r>
              <a:rPr lang="es-ES" sz="2400" dirty="0"/>
              <a:t>Revise y resuma los puntos antes de ir más lejos.</a:t>
            </a:r>
            <a:endParaRPr dirty="0"/>
          </a:p>
          <a:p>
            <a:pPr marL="609585" lvl="0" indent="-541853" algn="l" rtl="0">
              <a:lnSpc>
                <a:spcPct val="90000"/>
              </a:lnSpc>
              <a:spcBef>
                <a:spcPts val="747"/>
              </a:spcBef>
              <a:spcAft>
                <a:spcPts val="0"/>
              </a:spcAft>
              <a:buClr>
                <a:schemeClr val="dk1"/>
              </a:buClr>
              <a:buSzPts val="2800"/>
              <a:buChar char="•"/>
            </a:pPr>
            <a:r>
              <a:rPr lang="es-ES" sz="2400" dirty="0"/>
              <a:t>Perciba las emociones, observando el lenguaje no verbal.</a:t>
            </a:r>
            <a:endParaRPr dirty="0"/>
          </a:p>
          <a:p>
            <a:pPr marL="609585" lvl="0" indent="-541853" algn="l" rtl="0">
              <a:lnSpc>
                <a:spcPct val="90000"/>
              </a:lnSpc>
              <a:spcBef>
                <a:spcPts val="747"/>
              </a:spcBef>
              <a:spcAft>
                <a:spcPts val="0"/>
              </a:spcAft>
              <a:buClr>
                <a:schemeClr val="dk1"/>
              </a:buClr>
              <a:buSzPts val="2800"/>
              <a:buChar char="•"/>
            </a:pPr>
            <a:r>
              <a:rPr lang="es-ES" sz="2400" dirty="0"/>
              <a:t>Maneje sus emociones, no se deje gobernar por ellas.</a:t>
            </a:r>
            <a:endParaRPr dirty="0"/>
          </a:p>
          <a:p>
            <a:pPr marL="609585" lvl="0" indent="-541853" algn="l" rtl="0">
              <a:lnSpc>
                <a:spcPct val="90000"/>
              </a:lnSpc>
              <a:spcBef>
                <a:spcPts val="747"/>
              </a:spcBef>
              <a:spcAft>
                <a:spcPts val="0"/>
              </a:spcAft>
              <a:buClr>
                <a:schemeClr val="dk1"/>
              </a:buClr>
              <a:buSzPts val="2800"/>
              <a:buChar char="•"/>
            </a:pPr>
            <a:r>
              <a:rPr lang="es-ES" sz="2400" dirty="0"/>
              <a:t>Busque, mientras escucha, los argumentos que puedan probar que usted está equivocado.</a:t>
            </a:r>
            <a:endParaRPr dirty="0"/>
          </a:p>
        </p:txBody>
      </p:sp>
      <p:sp>
        <p:nvSpPr>
          <p:cNvPr id="2" name="CuadroTexto 1">
            <a:extLst>
              <a:ext uri="{FF2B5EF4-FFF2-40B4-BE49-F238E27FC236}">
                <a16:creationId xmlns:a16="http://schemas.microsoft.com/office/drawing/2014/main" id="{1AF2C088-DB5C-E466-2B88-F21D76B7C24F}"/>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0"/>
          <p:cNvSpPr txBox="1">
            <a:spLocks noGrp="1"/>
          </p:cNvSpPr>
          <p:nvPr>
            <p:ph type="title" idx="4294967295"/>
          </p:nvPr>
        </p:nvSpPr>
        <p:spPr>
          <a:xfrm>
            <a:off x="1629002" y="817336"/>
            <a:ext cx="10084027"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El liderazgo</a:t>
            </a:r>
            <a:endParaRPr sz="4000" dirty="0">
              <a:solidFill>
                <a:schemeClr val="tx1"/>
              </a:solidFill>
              <a:latin typeface="Calibri"/>
              <a:ea typeface="Calibri"/>
              <a:cs typeface="Calibri"/>
              <a:sym typeface="Calibri"/>
            </a:endParaRPr>
          </a:p>
        </p:txBody>
      </p:sp>
      <p:sp>
        <p:nvSpPr>
          <p:cNvPr id="289" name="Google Shape;289;p30"/>
          <p:cNvSpPr txBox="1">
            <a:spLocks noGrp="1"/>
          </p:cNvSpPr>
          <p:nvPr>
            <p:ph type="body" idx="4294967295"/>
          </p:nvPr>
        </p:nvSpPr>
        <p:spPr>
          <a:xfrm>
            <a:off x="1469571" y="1856014"/>
            <a:ext cx="10515600" cy="3478213"/>
          </a:xfrm>
          <a:prstGeom prst="rect">
            <a:avLst/>
          </a:prstGeom>
          <a:noFill/>
          <a:ln>
            <a:noFill/>
          </a:ln>
        </p:spPr>
        <p:txBody>
          <a:bodyPr spcFirstLastPara="1" wrap="square" lIns="91425" tIns="45700" rIns="91425" bIns="45700" anchor="t" anchorCtr="0">
            <a:normAutofit/>
          </a:bodyPr>
          <a:lstStyle/>
          <a:p>
            <a:pPr marL="609585" lvl="0" indent="-541853" algn="l" rtl="0">
              <a:lnSpc>
                <a:spcPct val="90000"/>
              </a:lnSpc>
              <a:spcBef>
                <a:spcPts val="747"/>
              </a:spcBef>
              <a:spcAft>
                <a:spcPts val="0"/>
              </a:spcAft>
              <a:buClr>
                <a:schemeClr val="dk1"/>
              </a:buClr>
              <a:buSzPts val="2800"/>
              <a:buFont typeface="Arial"/>
              <a:buNone/>
            </a:pPr>
            <a:r>
              <a:rPr lang="es-ES" dirty="0"/>
              <a:t>Responder reflexivamente</a:t>
            </a:r>
            <a:endParaRPr dirty="0"/>
          </a:p>
          <a:p>
            <a:pPr marL="609585" lvl="0" indent="-541853" algn="l" rtl="0">
              <a:lnSpc>
                <a:spcPct val="90000"/>
              </a:lnSpc>
              <a:spcBef>
                <a:spcPts val="747"/>
              </a:spcBef>
              <a:spcAft>
                <a:spcPts val="0"/>
              </a:spcAft>
              <a:buClr>
                <a:schemeClr val="dk1"/>
              </a:buClr>
              <a:buSzPts val="2800"/>
              <a:buChar char="•"/>
            </a:pPr>
            <a:r>
              <a:rPr lang="es-ES" sz="2400" dirty="0"/>
              <a:t>Trate de “parafrasear”  ambos: palabras y emociones:  “tu opinas entonces que...” </a:t>
            </a:r>
            <a:endParaRPr dirty="0"/>
          </a:p>
          <a:p>
            <a:pPr marL="609585" lvl="0" indent="-541853" algn="l" rtl="0">
              <a:lnSpc>
                <a:spcPct val="90000"/>
              </a:lnSpc>
              <a:spcBef>
                <a:spcPts val="747"/>
              </a:spcBef>
              <a:spcAft>
                <a:spcPts val="0"/>
              </a:spcAft>
              <a:buClr>
                <a:schemeClr val="dk1"/>
              </a:buClr>
              <a:buSzPts val="2800"/>
              <a:buChar char="•"/>
            </a:pPr>
            <a:r>
              <a:rPr lang="es-ES" sz="2400" dirty="0"/>
              <a:t>Coteje que las consecuencias sean mutuamente comprendidas:  “esto significaría que ...”  “entonces tu estarías en posibilidad de...”</a:t>
            </a:r>
            <a:endParaRPr dirty="0"/>
          </a:p>
          <a:p>
            <a:pPr marL="609585" lvl="0" indent="-541853" algn="l" rtl="0">
              <a:lnSpc>
                <a:spcPct val="90000"/>
              </a:lnSpc>
              <a:spcBef>
                <a:spcPts val="747"/>
              </a:spcBef>
              <a:spcAft>
                <a:spcPts val="0"/>
              </a:spcAft>
              <a:buClr>
                <a:schemeClr val="dk1"/>
              </a:buClr>
              <a:buSzPts val="2800"/>
              <a:buChar char="•"/>
            </a:pPr>
            <a:r>
              <a:rPr lang="es-ES" sz="2400" dirty="0"/>
              <a:t>Brinde más información si es necesaria.</a:t>
            </a:r>
            <a:endParaRPr dirty="0"/>
          </a:p>
          <a:p>
            <a:pPr marL="609585" lvl="0" indent="-541853" algn="l" rtl="0">
              <a:lnSpc>
                <a:spcPct val="90000"/>
              </a:lnSpc>
              <a:spcBef>
                <a:spcPts val="747"/>
              </a:spcBef>
              <a:spcAft>
                <a:spcPts val="0"/>
              </a:spcAft>
              <a:buClr>
                <a:schemeClr val="dk1"/>
              </a:buClr>
              <a:buSzPts val="2800"/>
              <a:buChar char="•"/>
            </a:pPr>
            <a:r>
              <a:rPr lang="es-ES" sz="2400" dirty="0"/>
              <a:t>Sea consciente de sus mensajes no verbales.</a:t>
            </a:r>
            <a:endParaRPr dirty="0"/>
          </a:p>
        </p:txBody>
      </p:sp>
      <p:sp>
        <p:nvSpPr>
          <p:cNvPr id="2" name="CuadroTexto 1">
            <a:extLst>
              <a:ext uri="{FF2B5EF4-FFF2-40B4-BE49-F238E27FC236}">
                <a16:creationId xmlns:a16="http://schemas.microsoft.com/office/drawing/2014/main" id="{0BBA6FAA-EAC4-B6DC-FF71-E9E01AAA0D8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4BAC766-683D-2238-8C5A-7DD7D48F3DBF}"/>
              </a:ext>
            </a:extLst>
          </p:cNvPr>
          <p:cNvSpPr txBox="1"/>
          <p:nvPr/>
        </p:nvSpPr>
        <p:spPr>
          <a:xfrm>
            <a:off x="1044075" y="4060148"/>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Resultado de aprendizaje</a:t>
            </a:r>
          </a:p>
        </p:txBody>
      </p:sp>
      <p:sp>
        <p:nvSpPr>
          <p:cNvPr id="3" name="CuadroTexto 2">
            <a:extLst>
              <a:ext uri="{FF2B5EF4-FFF2-40B4-BE49-F238E27FC236}">
                <a16:creationId xmlns:a16="http://schemas.microsoft.com/office/drawing/2014/main" id="{AA7B9964-A350-7C70-5540-107AF666EDF8}"/>
              </a:ext>
            </a:extLst>
          </p:cNvPr>
          <p:cNvSpPr txBox="1"/>
          <p:nvPr/>
        </p:nvSpPr>
        <p:spPr>
          <a:xfrm>
            <a:off x="1044075" y="4804433"/>
            <a:ext cx="4357265" cy="830997"/>
          </a:xfrm>
          <a:prstGeom prst="rect">
            <a:avLst/>
          </a:prstGeom>
          <a:noFill/>
        </p:spPr>
        <p:txBody>
          <a:bodyPr wrap="square" rtlCol="0">
            <a:spAutoFit/>
          </a:bodyPr>
          <a:lstStyle/>
          <a:p>
            <a:pPr algn="just"/>
            <a:r>
              <a:rPr lang="es-ES" sz="1600" dirty="0">
                <a:solidFill>
                  <a:schemeClr val="bg1"/>
                </a:solidFill>
                <a:latin typeface="Roboto" panose="02000000000000000000" pitchFamily="2" charset="0"/>
                <a:ea typeface="Roboto" panose="02000000000000000000" pitchFamily="2" charset="0"/>
              </a:rPr>
              <a:t>Conoce los conceptos relacionados en la implementación de tecnologías de información en una organización.</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4" name="Conector recto de flecha 3">
            <a:extLst>
              <a:ext uri="{FF2B5EF4-FFF2-40B4-BE49-F238E27FC236}">
                <a16:creationId xmlns:a16="http://schemas.microsoft.com/office/drawing/2014/main" id="{7022906E-705C-2B42-1EC2-5D331E6221D6}"/>
              </a:ext>
            </a:extLst>
          </p:cNvPr>
          <p:cNvCxnSpPr>
            <a:cxnSpLocks/>
          </p:cNvCxnSpPr>
          <p:nvPr/>
        </p:nvCxnSpPr>
        <p:spPr>
          <a:xfrm>
            <a:off x="954126" y="4000173"/>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51627714-A1E4-5801-30D9-6965623F15E5}"/>
              </a:ext>
            </a:extLst>
          </p:cNvPr>
          <p:cNvSpPr txBox="1"/>
          <p:nvPr/>
        </p:nvSpPr>
        <p:spPr>
          <a:xfrm>
            <a:off x="6790660" y="4000173"/>
            <a:ext cx="3208947" cy="400110"/>
          </a:xfrm>
          <a:prstGeom prst="rect">
            <a:avLst/>
          </a:prstGeom>
          <a:noFill/>
        </p:spPr>
        <p:txBody>
          <a:bodyPr wrap="square" rtlCol="0">
            <a:spAutoFit/>
          </a:bodyPr>
          <a:lstStyle/>
          <a:p>
            <a:r>
              <a:rPr lang="es-ES_tradnl" sz="2000" b="1" dirty="0">
                <a:solidFill>
                  <a:schemeClr val="bg1"/>
                </a:solidFill>
                <a:latin typeface="Roboto" panose="02000000000000000000" pitchFamily="2" charset="0"/>
                <a:ea typeface="Roboto" panose="02000000000000000000" pitchFamily="2" charset="0"/>
              </a:rPr>
              <a:t>Evidencia de aprendizaje</a:t>
            </a:r>
          </a:p>
        </p:txBody>
      </p:sp>
      <p:sp>
        <p:nvSpPr>
          <p:cNvPr id="7" name="CuadroTexto 6">
            <a:extLst>
              <a:ext uri="{FF2B5EF4-FFF2-40B4-BE49-F238E27FC236}">
                <a16:creationId xmlns:a16="http://schemas.microsoft.com/office/drawing/2014/main" id="{4F30AAB8-3B60-8BBC-B011-7C8C56767996}"/>
              </a:ext>
            </a:extLst>
          </p:cNvPr>
          <p:cNvSpPr txBox="1"/>
          <p:nvPr/>
        </p:nvSpPr>
        <p:spPr>
          <a:xfrm>
            <a:off x="6790660" y="4744458"/>
            <a:ext cx="4357265" cy="584775"/>
          </a:xfrm>
          <a:prstGeom prst="rect">
            <a:avLst/>
          </a:prstGeom>
          <a:noFill/>
        </p:spPr>
        <p:txBody>
          <a:bodyPr wrap="square" rtlCol="0">
            <a:spAutoFit/>
          </a:bodyPr>
          <a:lstStyle/>
          <a:p>
            <a:pPr algn="just"/>
            <a:r>
              <a:rPr lang="es-ES" sz="1600" dirty="0">
                <a:solidFill>
                  <a:schemeClr val="bg1"/>
                </a:solidFill>
                <a:latin typeface="Roboto" panose="02000000000000000000" pitchFamily="2" charset="0"/>
                <a:ea typeface="Roboto" panose="02000000000000000000" pitchFamily="2" charset="0"/>
              </a:rPr>
              <a:t>Práctica calificada de habilidades directivas y liderazgo</a:t>
            </a:r>
            <a:endParaRPr lang="es-ES_tradnl" sz="1600" dirty="0">
              <a:solidFill>
                <a:schemeClr val="bg1"/>
              </a:solidFill>
              <a:latin typeface="Roboto" panose="02000000000000000000" pitchFamily="2" charset="0"/>
              <a:ea typeface="Roboto" panose="02000000000000000000" pitchFamily="2" charset="0"/>
            </a:endParaRPr>
          </a:p>
        </p:txBody>
      </p:sp>
      <p:cxnSp>
        <p:nvCxnSpPr>
          <p:cNvPr id="8" name="Conector recto de flecha 7">
            <a:extLst>
              <a:ext uri="{FF2B5EF4-FFF2-40B4-BE49-F238E27FC236}">
                <a16:creationId xmlns:a16="http://schemas.microsoft.com/office/drawing/2014/main" id="{E8395880-ED40-8894-CDF4-8D71112AEF50}"/>
              </a:ext>
            </a:extLst>
          </p:cNvPr>
          <p:cNvCxnSpPr>
            <a:cxnSpLocks/>
          </p:cNvCxnSpPr>
          <p:nvPr/>
        </p:nvCxnSpPr>
        <p:spPr>
          <a:xfrm>
            <a:off x="6700711" y="3940198"/>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54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idx="4294967295"/>
          </p:nvPr>
        </p:nvSpPr>
        <p:spPr>
          <a:xfrm>
            <a:off x="1426028" y="912813"/>
            <a:ext cx="10145486"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El liderazgo</a:t>
            </a:r>
            <a:endParaRPr sz="4000" dirty="0">
              <a:solidFill>
                <a:schemeClr val="tx1"/>
              </a:solidFill>
              <a:latin typeface="Calibri"/>
              <a:ea typeface="Calibri"/>
              <a:cs typeface="Calibri"/>
              <a:sym typeface="Calibri"/>
            </a:endParaRPr>
          </a:p>
        </p:txBody>
      </p:sp>
      <p:sp>
        <p:nvSpPr>
          <p:cNvPr id="296" name="Google Shape;296;p31"/>
          <p:cNvSpPr txBox="1">
            <a:spLocks noGrp="1"/>
          </p:cNvSpPr>
          <p:nvPr>
            <p:ph type="body" idx="4294967295"/>
          </p:nvPr>
        </p:nvSpPr>
        <p:spPr>
          <a:xfrm>
            <a:off x="1426028" y="1790700"/>
            <a:ext cx="9174163" cy="3506788"/>
          </a:xfrm>
          <a:prstGeom prst="rect">
            <a:avLst/>
          </a:prstGeom>
          <a:noFill/>
          <a:ln>
            <a:noFill/>
          </a:ln>
        </p:spPr>
        <p:txBody>
          <a:bodyPr spcFirstLastPara="1" wrap="square" lIns="91425" tIns="45700" rIns="91425" bIns="45700" anchor="t" anchorCtr="0">
            <a:normAutofit lnSpcReduction="10000"/>
          </a:bodyPr>
          <a:lstStyle/>
          <a:p>
            <a:pPr marL="67732" lvl="0" indent="0" algn="l" rtl="0">
              <a:lnSpc>
                <a:spcPct val="90000"/>
              </a:lnSpc>
              <a:spcBef>
                <a:spcPts val="747"/>
              </a:spcBef>
              <a:spcAft>
                <a:spcPts val="0"/>
              </a:spcAft>
              <a:buClr>
                <a:schemeClr val="dk1"/>
              </a:buClr>
              <a:buSzPts val="2800"/>
              <a:buNone/>
            </a:pPr>
            <a:r>
              <a:rPr lang="es-ES" dirty="0"/>
              <a:t>Beneficios de la escucha activa</a:t>
            </a:r>
            <a:endParaRPr dirty="0"/>
          </a:p>
          <a:p>
            <a:pPr marL="609585" lvl="0" indent="-541853" algn="l" rtl="0">
              <a:lnSpc>
                <a:spcPct val="90000"/>
              </a:lnSpc>
              <a:spcBef>
                <a:spcPts val="747"/>
              </a:spcBef>
              <a:spcAft>
                <a:spcPts val="0"/>
              </a:spcAft>
              <a:buClr>
                <a:schemeClr val="dk1"/>
              </a:buClr>
              <a:buSzPts val="2800"/>
              <a:buChar char="•"/>
            </a:pPr>
            <a:r>
              <a:rPr lang="es-ES" sz="2400" dirty="0"/>
              <a:t>Ayuda a los gerentes a ver los problemas a través de los ojos de sus empleados.</a:t>
            </a:r>
            <a:endParaRPr dirty="0"/>
          </a:p>
          <a:p>
            <a:pPr marL="609585" lvl="0" indent="-541853" algn="l" rtl="0">
              <a:lnSpc>
                <a:spcPct val="90000"/>
              </a:lnSpc>
              <a:spcBef>
                <a:spcPts val="747"/>
              </a:spcBef>
              <a:spcAft>
                <a:spcPts val="0"/>
              </a:spcAft>
              <a:buClr>
                <a:schemeClr val="dk1"/>
              </a:buClr>
              <a:buSzPts val="2800"/>
              <a:buChar char="•"/>
            </a:pPr>
            <a:r>
              <a:rPr lang="es-ES" sz="2400" dirty="0"/>
              <a:t>Demuestra al empleado que usted está escuchándolo y tratando de entenderlo.</a:t>
            </a:r>
            <a:endParaRPr dirty="0"/>
          </a:p>
          <a:p>
            <a:pPr marL="609585" lvl="0" indent="-541853" algn="l" rtl="0">
              <a:lnSpc>
                <a:spcPct val="90000"/>
              </a:lnSpc>
              <a:spcBef>
                <a:spcPts val="747"/>
              </a:spcBef>
              <a:spcAft>
                <a:spcPts val="0"/>
              </a:spcAft>
              <a:buClr>
                <a:schemeClr val="dk1"/>
              </a:buClr>
              <a:buSzPts val="2800"/>
              <a:buChar char="•"/>
            </a:pPr>
            <a:r>
              <a:rPr lang="es-ES" sz="2400" dirty="0"/>
              <a:t>Ayuda al subordinado a escucharse y comprenderse mejor a sí mismo. </a:t>
            </a:r>
            <a:endParaRPr dirty="0"/>
          </a:p>
          <a:p>
            <a:pPr marL="609585" lvl="0" indent="-541853" algn="l" rtl="0">
              <a:lnSpc>
                <a:spcPct val="90000"/>
              </a:lnSpc>
              <a:spcBef>
                <a:spcPts val="747"/>
              </a:spcBef>
              <a:spcAft>
                <a:spcPts val="0"/>
              </a:spcAft>
              <a:buClr>
                <a:schemeClr val="dk1"/>
              </a:buClr>
              <a:buSzPts val="2800"/>
              <a:buChar char="•"/>
            </a:pPr>
            <a:r>
              <a:rPr lang="es-ES" sz="2400" dirty="0"/>
              <a:t>Construye interrelaciones basadas en verdades. </a:t>
            </a:r>
            <a:endParaRPr dirty="0"/>
          </a:p>
          <a:p>
            <a:pPr marL="609585" lvl="0" indent="-541853" algn="l" rtl="0">
              <a:lnSpc>
                <a:spcPct val="90000"/>
              </a:lnSpc>
              <a:spcBef>
                <a:spcPts val="747"/>
              </a:spcBef>
              <a:spcAft>
                <a:spcPts val="0"/>
              </a:spcAft>
              <a:buClr>
                <a:schemeClr val="dk1"/>
              </a:buClr>
              <a:buSzPts val="2800"/>
              <a:buChar char="•"/>
            </a:pPr>
            <a:r>
              <a:rPr lang="es-ES" sz="2400" dirty="0"/>
              <a:t>Incrementa y motiva las comunicaciones futuras.</a:t>
            </a:r>
            <a:endParaRPr dirty="0"/>
          </a:p>
        </p:txBody>
      </p:sp>
      <p:sp>
        <p:nvSpPr>
          <p:cNvPr id="2" name="CuadroTexto 1">
            <a:extLst>
              <a:ext uri="{FF2B5EF4-FFF2-40B4-BE49-F238E27FC236}">
                <a16:creationId xmlns:a16="http://schemas.microsoft.com/office/drawing/2014/main" id="{25B8F191-9206-F6A0-82DF-FCD8B51EEFC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2"/>
          <p:cNvSpPr txBox="1">
            <a:spLocks noGrp="1"/>
          </p:cNvSpPr>
          <p:nvPr>
            <p:ph type="title" idx="4294967295"/>
          </p:nvPr>
        </p:nvSpPr>
        <p:spPr>
          <a:xfrm>
            <a:off x="1443946" y="786266"/>
            <a:ext cx="10465025"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El liderazgo</a:t>
            </a:r>
            <a:endParaRPr sz="4000" dirty="0">
              <a:solidFill>
                <a:schemeClr val="tx1"/>
              </a:solidFill>
              <a:latin typeface="Calibri"/>
              <a:ea typeface="Calibri"/>
              <a:cs typeface="Calibri"/>
              <a:sym typeface="Calibri"/>
            </a:endParaRPr>
          </a:p>
        </p:txBody>
      </p:sp>
      <p:sp>
        <p:nvSpPr>
          <p:cNvPr id="303" name="Google Shape;303;p32"/>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21</a:t>
            </a:fld>
            <a:endParaRPr/>
          </a:p>
        </p:txBody>
      </p:sp>
      <p:pic>
        <p:nvPicPr>
          <p:cNvPr id="304" name="Google Shape;304;p32"/>
          <p:cNvPicPr preferRelativeResize="0"/>
          <p:nvPr/>
        </p:nvPicPr>
        <p:blipFill rotWithShape="1">
          <a:blip r:embed="rId3">
            <a:alphaModFix/>
          </a:blip>
          <a:srcRect/>
          <a:stretch/>
        </p:blipFill>
        <p:spPr>
          <a:xfrm>
            <a:off x="2684000" y="1813575"/>
            <a:ext cx="7716630" cy="4020261"/>
          </a:xfrm>
          <a:prstGeom prst="rect">
            <a:avLst/>
          </a:prstGeom>
          <a:noFill/>
          <a:ln>
            <a:noFill/>
          </a:ln>
        </p:spPr>
      </p:pic>
      <p:sp>
        <p:nvSpPr>
          <p:cNvPr id="2" name="CuadroTexto 1">
            <a:extLst>
              <a:ext uri="{FF2B5EF4-FFF2-40B4-BE49-F238E27FC236}">
                <a16:creationId xmlns:a16="http://schemas.microsoft.com/office/drawing/2014/main" id="{9D8C5D64-08AE-5323-6035-C70A471F154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3"/>
          <p:cNvSpPr txBox="1">
            <a:spLocks noGrp="1"/>
          </p:cNvSpPr>
          <p:nvPr>
            <p:ph type="title" idx="4294967295"/>
          </p:nvPr>
        </p:nvSpPr>
        <p:spPr>
          <a:xfrm>
            <a:off x="1705202" y="1002167"/>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El liderazgo</a:t>
            </a:r>
            <a:endParaRPr sz="4000">
              <a:solidFill>
                <a:schemeClr val="tx1"/>
              </a:solidFill>
              <a:latin typeface="Calibri"/>
              <a:ea typeface="Calibri"/>
              <a:cs typeface="Calibri"/>
              <a:sym typeface="Calibri"/>
            </a:endParaRPr>
          </a:p>
        </p:txBody>
      </p:sp>
      <p:pic>
        <p:nvPicPr>
          <p:cNvPr id="311" name="Google Shape;311;p33"/>
          <p:cNvPicPr preferRelativeResize="0"/>
          <p:nvPr/>
        </p:nvPicPr>
        <p:blipFill rotWithShape="1">
          <a:blip r:embed="rId3">
            <a:alphaModFix/>
          </a:blip>
          <a:srcRect/>
          <a:stretch/>
        </p:blipFill>
        <p:spPr>
          <a:xfrm>
            <a:off x="2882324" y="1904465"/>
            <a:ext cx="7568676" cy="3580042"/>
          </a:xfrm>
          <a:prstGeom prst="rect">
            <a:avLst/>
          </a:prstGeom>
          <a:noFill/>
          <a:ln>
            <a:noFill/>
          </a:ln>
        </p:spPr>
      </p:pic>
      <p:sp>
        <p:nvSpPr>
          <p:cNvPr id="2" name="CuadroTexto 1">
            <a:extLst>
              <a:ext uri="{FF2B5EF4-FFF2-40B4-BE49-F238E27FC236}">
                <a16:creationId xmlns:a16="http://schemas.microsoft.com/office/drawing/2014/main" id="{207269C1-FBBC-9B8A-7C6C-5F2E9F66D49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a:spLocks noGrp="1"/>
          </p:cNvSpPr>
          <p:nvPr>
            <p:ph type="title" idx="4294967295"/>
          </p:nvPr>
        </p:nvSpPr>
        <p:spPr>
          <a:xfrm>
            <a:off x="1349828" y="782864"/>
            <a:ext cx="11315700" cy="704850"/>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Formación y entrenamiento de equipos</a:t>
            </a:r>
            <a:endParaRPr sz="4000" dirty="0">
              <a:solidFill>
                <a:schemeClr val="tx1"/>
              </a:solidFill>
              <a:latin typeface="Calibri"/>
              <a:ea typeface="Calibri"/>
              <a:cs typeface="Calibri"/>
              <a:sym typeface="Calibri"/>
            </a:endParaRPr>
          </a:p>
        </p:txBody>
      </p:sp>
      <p:pic>
        <p:nvPicPr>
          <p:cNvPr id="317" name="Google Shape;317;p34"/>
          <p:cNvPicPr preferRelativeResize="0"/>
          <p:nvPr/>
        </p:nvPicPr>
        <p:blipFill rotWithShape="1">
          <a:blip r:embed="rId3">
            <a:alphaModFix/>
          </a:blip>
          <a:srcRect/>
          <a:stretch/>
        </p:blipFill>
        <p:spPr>
          <a:xfrm>
            <a:off x="2351314" y="1597414"/>
            <a:ext cx="7932652" cy="4661872"/>
          </a:xfrm>
          <a:prstGeom prst="rect">
            <a:avLst/>
          </a:prstGeom>
          <a:noFill/>
          <a:ln>
            <a:noFill/>
          </a:ln>
        </p:spPr>
      </p:pic>
      <p:sp>
        <p:nvSpPr>
          <p:cNvPr id="2" name="CuadroTexto 1">
            <a:extLst>
              <a:ext uri="{FF2B5EF4-FFF2-40B4-BE49-F238E27FC236}">
                <a16:creationId xmlns:a16="http://schemas.microsoft.com/office/drawing/2014/main" id="{68A759DF-D155-4E53-230A-E0300F802AE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5"/>
          <p:cNvSpPr txBox="1"/>
          <p:nvPr/>
        </p:nvSpPr>
        <p:spPr>
          <a:xfrm>
            <a:off x="1490248" y="925937"/>
            <a:ext cx="4462275" cy="914400"/>
          </a:xfrm>
          <a:prstGeom prst="rect">
            <a:avLst/>
          </a:prstGeom>
          <a:noFill/>
          <a:ln>
            <a:noFill/>
          </a:ln>
        </p:spPr>
        <p:txBody>
          <a:bodyPr spcFirstLastPara="1" wrap="square" lIns="91425" tIns="0" rIns="91425" bIns="45700" anchor="t" anchorCtr="0">
            <a:noAutofit/>
          </a:bodyPr>
          <a:lstStyle/>
          <a:p>
            <a:pPr marL="0" marR="0" lvl="0" indent="0" algn="l" rtl="0">
              <a:lnSpc>
                <a:spcPct val="90000"/>
              </a:lnSpc>
              <a:spcBef>
                <a:spcPts val="0"/>
              </a:spcBef>
              <a:spcAft>
                <a:spcPts val="0"/>
              </a:spcAft>
              <a:buClr>
                <a:schemeClr val="lt1"/>
              </a:buClr>
              <a:buSzPts val="2800"/>
              <a:buFont typeface="Quattrocento Sans"/>
              <a:buNone/>
            </a:pPr>
            <a:r>
              <a:rPr lang="es-ES" sz="2800" b="1" cap="none" dirty="0">
                <a:solidFill>
                  <a:schemeClr val="accent2"/>
                </a:solidFill>
                <a:latin typeface="Quattrocento Sans"/>
                <a:ea typeface="Quattrocento Sans"/>
                <a:cs typeface="Quattrocento Sans"/>
                <a:sym typeface="Quattrocento Sans"/>
              </a:rPr>
              <a:t>GESTION INTEGRADA </a:t>
            </a:r>
            <a:br>
              <a:rPr lang="es-ES" sz="2800" b="1" cap="none" dirty="0">
                <a:solidFill>
                  <a:schemeClr val="accent2"/>
                </a:solidFill>
                <a:latin typeface="Quattrocento Sans"/>
                <a:ea typeface="Quattrocento Sans"/>
                <a:cs typeface="Quattrocento Sans"/>
                <a:sym typeface="Quattrocento Sans"/>
              </a:rPr>
            </a:br>
            <a:r>
              <a:rPr lang="es-ES" sz="2800" b="1" cap="none" dirty="0">
                <a:solidFill>
                  <a:schemeClr val="accent2"/>
                </a:solidFill>
                <a:latin typeface="Quattrocento Sans"/>
                <a:ea typeface="Quattrocento Sans"/>
                <a:cs typeface="Quattrocento Sans"/>
                <a:sym typeface="Quattrocento Sans"/>
              </a:rPr>
              <a:t>DE RECURSOS HUMANOS</a:t>
            </a:r>
            <a:endParaRPr sz="2800" b="1" cap="none" dirty="0">
              <a:solidFill>
                <a:schemeClr val="accent2"/>
              </a:solidFill>
              <a:latin typeface="Quattrocento Sans"/>
              <a:ea typeface="Quattrocento Sans"/>
              <a:cs typeface="Quattrocento Sans"/>
              <a:sym typeface="Quattrocento Sans"/>
            </a:endParaRPr>
          </a:p>
        </p:txBody>
      </p:sp>
      <p:sp>
        <p:nvSpPr>
          <p:cNvPr id="325" name="Google Shape;325;p35"/>
          <p:cNvSpPr/>
          <p:nvPr/>
        </p:nvSpPr>
        <p:spPr>
          <a:xfrm>
            <a:off x="7197310" y="2579914"/>
            <a:ext cx="2293938" cy="1784350"/>
          </a:xfrm>
          <a:prstGeom prst="hexagon">
            <a:avLst>
              <a:gd name="adj" fmla="val 32128"/>
              <a:gd name="vf" fmla="val 115470"/>
            </a:avLst>
          </a:prstGeom>
          <a:solidFill>
            <a:srgbClr val="0000CC"/>
          </a:solidFill>
          <a:ln>
            <a:noFill/>
          </a:ln>
        </p:spPr>
        <p:txBody>
          <a:bodyPr spcFirstLastPara="1" wrap="square" lIns="92075" tIns="46025" rIns="92075" bIns="46025" anchor="ctr" anchorCtr="0">
            <a:noAutofit/>
          </a:bodyPr>
          <a:lstStyle/>
          <a:p>
            <a:pPr marL="0" marR="0" lvl="0" indent="0" algn="ctr" rtl="0">
              <a:spcBef>
                <a:spcPts val="0"/>
              </a:spcBef>
              <a:spcAft>
                <a:spcPts val="0"/>
              </a:spcAft>
              <a:buNone/>
            </a:pPr>
            <a:r>
              <a:rPr lang="es-ES" sz="2000" b="1">
                <a:solidFill>
                  <a:schemeClr val="lt1"/>
                </a:solidFill>
                <a:latin typeface="Tahoma"/>
                <a:ea typeface="Tahoma"/>
                <a:cs typeface="Tahoma"/>
                <a:sym typeface="Tahoma"/>
              </a:rPr>
              <a:t>GESTION</a:t>
            </a:r>
            <a:endParaRPr/>
          </a:p>
          <a:p>
            <a:pPr marL="0" marR="0" lvl="0" indent="0" algn="ctr" rtl="0">
              <a:spcBef>
                <a:spcPts val="0"/>
              </a:spcBef>
              <a:spcAft>
                <a:spcPts val="0"/>
              </a:spcAft>
              <a:buNone/>
            </a:pPr>
            <a:r>
              <a:rPr lang="es-ES" sz="2000" b="1">
                <a:solidFill>
                  <a:schemeClr val="lt1"/>
                </a:solidFill>
                <a:latin typeface="Tahoma"/>
                <a:ea typeface="Tahoma"/>
                <a:cs typeface="Tahoma"/>
                <a:sym typeface="Tahoma"/>
              </a:rPr>
              <a:t>DE</a:t>
            </a:r>
            <a:endParaRPr/>
          </a:p>
          <a:p>
            <a:pPr marL="0" marR="0" lvl="0" indent="0" algn="ctr" rtl="0">
              <a:spcBef>
                <a:spcPts val="0"/>
              </a:spcBef>
              <a:spcAft>
                <a:spcPts val="0"/>
              </a:spcAft>
              <a:buNone/>
            </a:pPr>
            <a:r>
              <a:rPr lang="es-ES" sz="2000" b="1">
                <a:solidFill>
                  <a:schemeClr val="lt1"/>
                </a:solidFill>
                <a:latin typeface="Tahoma"/>
                <a:ea typeface="Tahoma"/>
                <a:cs typeface="Tahoma"/>
                <a:sym typeface="Tahoma"/>
              </a:rPr>
              <a:t>RECURSOS</a:t>
            </a:r>
            <a:endParaRPr/>
          </a:p>
          <a:p>
            <a:pPr marL="0" marR="0" lvl="0" indent="0" algn="ctr" rtl="0">
              <a:spcBef>
                <a:spcPts val="0"/>
              </a:spcBef>
              <a:spcAft>
                <a:spcPts val="0"/>
              </a:spcAft>
              <a:buNone/>
            </a:pPr>
            <a:r>
              <a:rPr lang="es-ES" sz="2000" b="1">
                <a:solidFill>
                  <a:schemeClr val="lt1"/>
                </a:solidFill>
                <a:latin typeface="Tahoma"/>
                <a:ea typeface="Tahoma"/>
                <a:cs typeface="Tahoma"/>
                <a:sym typeface="Tahoma"/>
              </a:rPr>
              <a:t>HUMANOS</a:t>
            </a:r>
            <a:endParaRPr sz="2000">
              <a:solidFill>
                <a:schemeClr val="lt1"/>
              </a:solidFill>
              <a:latin typeface="Times New Roman"/>
              <a:ea typeface="Times New Roman"/>
              <a:cs typeface="Times New Roman"/>
              <a:sym typeface="Times New Roman"/>
            </a:endParaRPr>
          </a:p>
        </p:txBody>
      </p:sp>
      <p:sp>
        <p:nvSpPr>
          <p:cNvPr id="326" name="Google Shape;326;p35"/>
          <p:cNvSpPr/>
          <p:nvPr/>
        </p:nvSpPr>
        <p:spPr>
          <a:xfrm>
            <a:off x="5533610" y="1721076"/>
            <a:ext cx="2289175" cy="1779588"/>
          </a:xfrm>
          <a:prstGeom prst="hexagon">
            <a:avLst>
              <a:gd name="adj" fmla="val 32147"/>
              <a:gd name="vf" fmla="val 115470"/>
            </a:avLst>
          </a:prstGeom>
          <a:solidFill>
            <a:srgbClr val="CC3300"/>
          </a:solidFill>
          <a:ln w="12700" cap="flat" cmpd="sng">
            <a:solidFill>
              <a:schemeClr val="accent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endParaRPr sz="1800" b="1">
              <a:solidFill>
                <a:schemeClr val="lt1"/>
              </a:solidFill>
              <a:latin typeface="Tahoma"/>
              <a:ea typeface="Tahoma"/>
              <a:cs typeface="Tahoma"/>
              <a:sym typeface="Tahoma"/>
            </a:endParaRPr>
          </a:p>
          <a:p>
            <a:pPr marL="0" marR="0" lvl="0" indent="0" algn="ctr" rtl="0">
              <a:spcBef>
                <a:spcPts val="0"/>
              </a:spcBef>
              <a:spcAft>
                <a:spcPts val="0"/>
              </a:spcAft>
              <a:buNone/>
            </a:pPr>
            <a:r>
              <a:rPr lang="es-ES" sz="1800" b="1">
                <a:solidFill>
                  <a:schemeClr val="lt1"/>
                </a:solidFill>
                <a:latin typeface="Calibri"/>
                <a:ea typeface="Calibri"/>
                <a:cs typeface="Calibri"/>
                <a:sym typeface="Calibri"/>
              </a:rPr>
              <a:t>REMUNERACION</a:t>
            </a:r>
            <a:endParaRPr/>
          </a:p>
          <a:p>
            <a:pPr marL="0" marR="0" lvl="0" indent="0" algn="ctr" rtl="0">
              <a:spcBef>
                <a:spcPts val="0"/>
              </a:spcBef>
              <a:spcAft>
                <a:spcPts val="0"/>
              </a:spcAft>
              <a:buNone/>
            </a:pPr>
            <a:r>
              <a:rPr lang="es-ES" sz="1800" b="1">
                <a:solidFill>
                  <a:schemeClr val="lt1"/>
                </a:solidFill>
                <a:latin typeface="Calibri"/>
                <a:ea typeface="Calibri"/>
                <a:cs typeface="Calibri"/>
                <a:sym typeface="Calibri"/>
              </a:rPr>
              <a:t>Y BENEFICIOS</a:t>
            </a:r>
            <a:endParaRPr sz="1800" b="1">
              <a:solidFill>
                <a:schemeClr val="lt1"/>
              </a:solidFill>
              <a:latin typeface="Tahoma"/>
              <a:ea typeface="Tahoma"/>
              <a:cs typeface="Tahoma"/>
              <a:sym typeface="Tahoma"/>
            </a:endParaRPr>
          </a:p>
          <a:p>
            <a:pPr marL="0" marR="0" lvl="0" indent="0" algn="ctr" rtl="0">
              <a:spcBef>
                <a:spcPts val="0"/>
              </a:spcBef>
              <a:spcAft>
                <a:spcPts val="0"/>
              </a:spcAft>
              <a:buNone/>
            </a:pPr>
            <a:endParaRPr sz="1800" b="1">
              <a:solidFill>
                <a:schemeClr val="lt1"/>
              </a:solidFill>
              <a:latin typeface="Tahoma"/>
              <a:ea typeface="Tahoma"/>
              <a:cs typeface="Tahoma"/>
              <a:sym typeface="Tahoma"/>
            </a:endParaRPr>
          </a:p>
        </p:txBody>
      </p:sp>
      <p:sp>
        <p:nvSpPr>
          <p:cNvPr id="327" name="Google Shape;327;p35"/>
          <p:cNvSpPr/>
          <p:nvPr/>
        </p:nvSpPr>
        <p:spPr>
          <a:xfrm>
            <a:off x="7222710" y="832076"/>
            <a:ext cx="2284413" cy="1782763"/>
          </a:xfrm>
          <a:prstGeom prst="hexagon">
            <a:avLst>
              <a:gd name="adj" fmla="val 32023"/>
              <a:gd name="vf" fmla="val 115470"/>
            </a:avLst>
          </a:prstGeom>
          <a:solidFill>
            <a:srgbClr val="FFFF66"/>
          </a:solidFill>
          <a:ln w="12700" cap="flat" cmpd="sng">
            <a:solidFill>
              <a:schemeClr val="accent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s-ES" sz="1800" b="1">
                <a:solidFill>
                  <a:schemeClr val="dk1"/>
                </a:solidFill>
                <a:latin typeface="Tahoma"/>
                <a:ea typeface="Tahoma"/>
                <a:cs typeface="Tahoma"/>
                <a:sym typeface="Tahoma"/>
              </a:rPr>
              <a:t> RECLUTAMIENTO</a:t>
            </a:r>
            <a:endParaRPr/>
          </a:p>
          <a:p>
            <a:pPr marL="0" marR="0" lvl="0" indent="0" algn="ctr" rtl="0">
              <a:spcBef>
                <a:spcPts val="0"/>
              </a:spcBef>
              <a:spcAft>
                <a:spcPts val="0"/>
              </a:spcAft>
              <a:buNone/>
            </a:pPr>
            <a:r>
              <a:rPr lang="es-ES" sz="1800" b="1">
                <a:solidFill>
                  <a:schemeClr val="dk1"/>
                </a:solidFill>
                <a:latin typeface="Tahoma"/>
                <a:ea typeface="Tahoma"/>
                <a:cs typeface="Tahoma"/>
                <a:sym typeface="Tahoma"/>
              </a:rPr>
              <a:t>SELECCION</a:t>
            </a:r>
            <a:endParaRPr/>
          </a:p>
        </p:txBody>
      </p:sp>
      <p:sp>
        <p:nvSpPr>
          <p:cNvPr id="328" name="Google Shape;328;p35"/>
          <p:cNvSpPr/>
          <p:nvPr/>
        </p:nvSpPr>
        <p:spPr>
          <a:xfrm>
            <a:off x="7210010" y="4338864"/>
            <a:ext cx="2284413" cy="1782762"/>
          </a:xfrm>
          <a:prstGeom prst="hexagon">
            <a:avLst>
              <a:gd name="adj" fmla="val 32023"/>
              <a:gd name="vf" fmla="val 115470"/>
            </a:avLst>
          </a:prstGeom>
          <a:solidFill>
            <a:srgbClr val="00FF00"/>
          </a:solidFill>
          <a:ln w="12700" cap="flat" cmpd="sng">
            <a:solidFill>
              <a:schemeClr val="accent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s-ES" sz="1800" b="1">
                <a:solidFill>
                  <a:schemeClr val="dk1"/>
                </a:solidFill>
                <a:latin typeface="Tahoma"/>
                <a:ea typeface="Tahoma"/>
                <a:cs typeface="Tahoma"/>
                <a:sym typeface="Tahoma"/>
              </a:rPr>
              <a:t>EVALUACION </a:t>
            </a:r>
            <a:endParaRPr/>
          </a:p>
          <a:p>
            <a:pPr marL="0" marR="0" lvl="0" indent="0" algn="ctr" rtl="0">
              <a:spcBef>
                <a:spcPts val="0"/>
              </a:spcBef>
              <a:spcAft>
                <a:spcPts val="0"/>
              </a:spcAft>
              <a:buNone/>
            </a:pPr>
            <a:r>
              <a:rPr lang="es-ES" sz="1800" b="1">
                <a:solidFill>
                  <a:schemeClr val="dk1"/>
                </a:solidFill>
                <a:latin typeface="Tahoma"/>
                <a:ea typeface="Tahoma"/>
                <a:cs typeface="Tahoma"/>
                <a:sym typeface="Tahoma"/>
              </a:rPr>
              <a:t>DEL</a:t>
            </a:r>
            <a:endParaRPr/>
          </a:p>
          <a:p>
            <a:pPr marL="0" marR="0" lvl="0" indent="0" algn="ctr" rtl="0">
              <a:spcBef>
                <a:spcPts val="0"/>
              </a:spcBef>
              <a:spcAft>
                <a:spcPts val="0"/>
              </a:spcAft>
              <a:buNone/>
            </a:pPr>
            <a:r>
              <a:rPr lang="es-ES" sz="1800" b="1">
                <a:solidFill>
                  <a:schemeClr val="dk1"/>
                </a:solidFill>
                <a:latin typeface="Tahoma"/>
                <a:ea typeface="Tahoma"/>
                <a:cs typeface="Tahoma"/>
                <a:sym typeface="Tahoma"/>
              </a:rPr>
              <a:t>DESEMPEÑO</a:t>
            </a:r>
            <a:endParaRPr sz="1800">
              <a:solidFill>
                <a:schemeClr val="dk1"/>
              </a:solidFill>
              <a:latin typeface="Times New Roman"/>
              <a:ea typeface="Times New Roman"/>
              <a:cs typeface="Times New Roman"/>
              <a:sym typeface="Times New Roman"/>
            </a:endParaRPr>
          </a:p>
        </p:txBody>
      </p:sp>
      <p:sp>
        <p:nvSpPr>
          <p:cNvPr id="329" name="Google Shape;329;p35"/>
          <p:cNvSpPr/>
          <p:nvPr/>
        </p:nvSpPr>
        <p:spPr>
          <a:xfrm>
            <a:off x="8940385" y="1706789"/>
            <a:ext cx="2289175" cy="1782762"/>
          </a:xfrm>
          <a:prstGeom prst="hexagon">
            <a:avLst>
              <a:gd name="adj" fmla="val 32090"/>
              <a:gd name="vf" fmla="val 115470"/>
            </a:avLst>
          </a:prstGeom>
          <a:solidFill>
            <a:srgbClr val="FF9900"/>
          </a:solidFill>
          <a:ln w="12700" cap="flat" cmpd="sng">
            <a:solidFill>
              <a:schemeClr val="accent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s-ES" sz="1800" b="1">
                <a:solidFill>
                  <a:schemeClr val="lt1"/>
                </a:solidFill>
                <a:latin typeface="Tahoma"/>
                <a:ea typeface="Tahoma"/>
                <a:cs typeface="Tahoma"/>
                <a:sym typeface="Tahoma"/>
              </a:rPr>
              <a:t>CAPACITACION</a:t>
            </a:r>
            <a:endParaRPr sz="1800">
              <a:solidFill>
                <a:schemeClr val="lt1"/>
              </a:solidFill>
              <a:latin typeface="Times New Roman"/>
              <a:ea typeface="Times New Roman"/>
              <a:cs typeface="Times New Roman"/>
              <a:sym typeface="Times New Roman"/>
            </a:endParaRPr>
          </a:p>
        </p:txBody>
      </p:sp>
      <p:sp>
        <p:nvSpPr>
          <p:cNvPr id="330" name="Google Shape;330;p35"/>
          <p:cNvSpPr/>
          <p:nvPr/>
        </p:nvSpPr>
        <p:spPr>
          <a:xfrm>
            <a:off x="8853073" y="3457801"/>
            <a:ext cx="2432050" cy="1858963"/>
          </a:xfrm>
          <a:prstGeom prst="hexagon">
            <a:avLst>
              <a:gd name="adj" fmla="val 32695"/>
              <a:gd name="vf" fmla="val 115470"/>
            </a:avLst>
          </a:prstGeom>
          <a:solidFill>
            <a:srgbClr val="FF0000"/>
          </a:solidFill>
          <a:ln w="12700" cap="flat" cmpd="sng">
            <a:solidFill>
              <a:schemeClr val="accent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endParaRPr sz="1800" b="1" dirty="0">
              <a:solidFill>
                <a:schemeClr val="lt1"/>
              </a:solidFill>
              <a:latin typeface="Tahoma"/>
              <a:ea typeface="Tahoma"/>
              <a:cs typeface="Tahoma"/>
              <a:sym typeface="Tahoma"/>
            </a:endParaRPr>
          </a:p>
          <a:p>
            <a:pPr marL="0" marR="0" lvl="0" indent="0" algn="ctr" rtl="0">
              <a:spcBef>
                <a:spcPts val="0"/>
              </a:spcBef>
              <a:spcAft>
                <a:spcPts val="0"/>
              </a:spcAft>
              <a:buNone/>
            </a:pPr>
            <a:endParaRPr sz="1800" b="1" dirty="0">
              <a:solidFill>
                <a:schemeClr val="lt1"/>
              </a:solidFill>
              <a:latin typeface="Tahoma"/>
              <a:ea typeface="Tahoma"/>
              <a:cs typeface="Tahoma"/>
              <a:sym typeface="Tahoma"/>
            </a:endParaRPr>
          </a:p>
          <a:p>
            <a:pPr marL="0" marR="0" lvl="0" indent="0" algn="ctr" rtl="0">
              <a:spcBef>
                <a:spcPts val="0"/>
              </a:spcBef>
              <a:spcAft>
                <a:spcPts val="0"/>
              </a:spcAft>
              <a:buNone/>
            </a:pPr>
            <a:endParaRPr sz="1800" b="1" dirty="0">
              <a:solidFill>
                <a:schemeClr val="lt1"/>
              </a:solidFill>
              <a:latin typeface="Tahoma"/>
              <a:ea typeface="Tahoma"/>
              <a:cs typeface="Tahoma"/>
              <a:sym typeface="Tahoma"/>
            </a:endParaRPr>
          </a:p>
          <a:p>
            <a:pPr marL="0" marR="0" lvl="0" indent="0" algn="ctr" rtl="0">
              <a:spcBef>
                <a:spcPts val="0"/>
              </a:spcBef>
              <a:spcAft>
                <a:spcPts val="0"/>
              </a:spcAft>
              <a:buNone/>
            </a:pPr>
            <a:endParaRPr sz="1800" b="1" dirty="0">
              <a:solidFill>
                <a:schemeClr val="lt1"/>
              </a:solidFill>
              <a:latin typeface="Tahoma"/>
              <a:ea typeface="Tahoma"/>
              <a:cs typeface="Tahoma"/>
              <a:sym typeface="Tahoma"/>
            </a:endParaRPr>
          </a:p>
          <a:p>
            <a:pPr marL="0" marR="0" lvl="0" indent="0" algn="ctr" rtl="0">
              <a:spcBef>
                <a:spcPts val="0"/>
              </a:spcBef>
              <a:spcAft>
                <a:spcPts val="0"/>
              </a:spcAft>
              <a:buNone/>
            </a:pPr>
            <a:r>
              <a:rPr lang="es-ES" sz="1800" b="1" dirty="0">
                <a:solidFill>
                  <a:schemeClr val="lt1"/>
                </a:solidFill>
                <a:latin typeface="Tahoma"/>
                <a:ea typeface="Tahoma"/>
                <a:cs typeface="Tahoma"/>
                <a:sym typeface="Tahoma"/>
              </a:rPr>
              <a:t>DESARROLLO</a:t>
            </a:r>
            <a:endParaRPr dirty="0"/>
          </a:p>
          <a:p>
            <a:pPr marL="0" marR="0" lvl="0" indent="0" algn="ctr" rtl="0">
              <a:spcBef>
                <a:spcPts val="0"/>
              </a:spcBef>
              <a:spcAft>
                <a:spcPts val="0"/>
              </a:spcAft>
              <a:buNone/>
            </a:pPr>
            <a:endParaRPr sz="1800" b="1" dirty="0">
              <a:solidFill>
                <a:schemeClr val="lt1"/>
              </a:solidFill>
              <a:latin typeface="Tahoma"/>
              <a:ea typeface="Tahoma"/>
              <a:cs typeface="Tahoma"/>
              <a:sym typeface="Tahoma"/>
            </a:endParaRPr>
          </a:p>
          <a:p>
            <a:pPr marL="0" marR="0" lvl="0" indent="0" algn="ctr" rtl="0">
              <a:spcBef>
                <a:spcPts val="0"/>
              </a:spcBef>
              <a:spcAft>
                <a:spcPts val="0"/>
              </a:spcAft>
              <a:buNone/>
            </a:pPr>
            <a:endParaRPr sz="1800" b="1" dirty="0">
              <a:solidFill>
                <a:schemeClr val="lt1"/>
              </a:solidFill>
              <a:latin typeface="Tahoma"/>
              <a:ea typeface="Tahoma"/>
              <a:cs typeface="Tahoma"/>
              <a:sym typeface="Tahoma"/>
            </a:endParaRPr>
          </a:p>
          <a:p>
            <a:pPr marL="0" marR="0" lvl="0" indent="0" algn="ctr" rtl="0">
              <a:spcBef>
                <a:spcPts val="0"/>
              </a:spcBef>
              <a:spcAft>
                <a:spcPts val="0"/>
              </a:spcAft>
              <a:buNone/>
            </a:pPr>
            <a:endParaRPr sz="1800" b="1" dirty="0">
              <a:solidFill>
                <a:schemeClr val="lt1"/>
              </a:solidFill>
              <a:latin typeface="Tahoma"/>
              <a:ea typeface="Tahoma"/>
              <a:cs typeface="Tahoma"/>
              <a:sym typeface="Tahoma"/>
            </a:endParaRPr>
          </a:p>
          <a:p>
            <a:pPr marL="0" marR="0" lvl="0" indent="0" algn="ctr" rtl="0">
              <a:spcBef>
                <a:spcPts val="0"/>
              </a:spcBef>
              <a:spcAft>
                <a:spcPts val="0"/>
              </a:spcAft>
              <a:buNone/>
            </a:pPr>
            <a:endParaRPr sz="1800" b="1" dirty="0">
              <a:solidFill>
                <a:schemeClr val="lt1"/>
              </a:solidFill>
              <a:latin typeface="Tahoma"/>
              <a:ea typeface="Tahoma"/>
              <a:cs typeface="Tahoma"/>
              <a:sym typeface="Tahoma"/>
            </a:endParaRPr>
          </a:p>
        </p:txBody>
      </p:sp>
      <p:sp>
        <p:nvSpPr>
          <p:cNvPr id="331" name="Google Shape;331;p35"/>
          <p:cNvSpPr/>
          <p:nvPr/>
        </p:nvSpPr>
        <p:spPr>
          <a:xfrm>
            <a:off x="5500273" y="3475264"/>
            <a:ext cx="2289175" cy="1782762"/>
          </a:xfrm>
          <a:prstGeom prst="hexagon">
            <a:avLst>
              <a:gd name="adj" fmla="val 32090"/>
              <a:gd name="vf" fmla="val 115470"/>
            </a:avLst>
          </a:prstGeom>
          <a:solidFill>
            <a:srgbClr val="FF6699"/>
          </a:solidFill>
          <a:ln w="12700" cap="flat" cmpd="sng">
            <a:solidFill>
              <a:schemeClr val="accent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ctr" rtl="0">
              <a:spcBef>
                <a:spcPts val="0"/>
              </a:spcBef>
              <a:spcAft>
                <a:spcPts val="0"/>
              </a:spcAft>
              <a:buNone/>
            </a:pPr>
            <a:r>
              <a:rPr lang="es-ES" sz="1800" b="1">
                <a:solidFill>
                  <a:schemeClr val="lt1"/>
                </a:solidFill>
                <a:latin typeface="Tahoma"/>
                <a:ea typeface="Tahoma"/>
                <a:cs typeface="Tahoma"/>
                <a:sym typeface="Tahoma"/>
              </a:rPr>
              <a:t>EVALUACION </a:t>
            </a:r>
            <a:endParaRPr/>
          </a:p>
          <a:p>
            <a:pPr marL="0" marR="0" lvl="0" indent="0" algn="ctr" rtl="0">
              <a:spcBef>
                <a:spcPts val="0"/>
              </a:spcBef>
              <a:spcAft>
                <a:spcPts val="0"/>
              </a:spcAft>
              <a:buNone/>
            </a:pPr>
            <a:r>
              <a:rPr lang="es-ES" sz="1800" b="1">
                <a:solidFill>
                  <a:schemeClr val="lt1"/>
                </a:solidFill>
                <a:latin typeface="Tahoma"/>
                <a:ea typeface="Tahoma"/>
                <a:cs typeface="Tahoma"/>
                <a:sym typeface="Tahoma"/>
              </a:rPr>
              <a:t>DE</a:t>
            </a:r>
            <a:endParaRPr/>
          </a:p>
          <a:p>
            <a:pPr marL="0" marR="0" lvl="0" indent="0" algn="ctr" rtl="0">
              <a:spcBef>
                <a:spcPts val="0"/>
              </a:spcBef>
              <a:spcAft>
                <a:spcPts val="0"/>
              </a:spcAft>
              <a:buNone/>
            </a:pPr>
            <a:r>
              <a:rPr lang="es-ES" sz="1800" b="1">
                <a:solidFill>
                  <a:schemeClr val="lt1"/>
                </a:solidFill>
                <a:latin typeface="Tahoma"/>
                <a:ea typeface="Tahoma"/>
                <a:cs typeface="Tahoma"/>
                <a:sym typeface="Tahoma"/>
              </a:rPr>
              <a:t>PUESTOS</a:t>
            </a:r>
            <a:endParaRPr/>
          </a:p>
        </p:txBody>
      </p:sp>
      <p:sp>
        <p:nvSpPr>
          <p:cNvPr id="2" name="CuadroTexto 1">
            <a:extLst>
              <a:ext uri="{FF2B5EF4-FFF2-40B4-BE49-F238E27FC236}">
                <a16:creationId xmlns:a16="http://schemas.microsoft.com/office/drawing/2014/main" id="{F4A138D5-F952-BBCC-F557-01FF0B1595C7}"/>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9" name="Google Shape;339;p36"/>
          <p:cNvPicPr preferRelativeResize="0"/>
          <p:nvPr/>
        </p:nvPicPr>
        <p:blipFill rotWithShape="1">
          <a:blip r:embed="rId3">
            <a:alphaModFix/>
          </a:blip>
          <a:srcRect/>
          <a:stretch/>
        </p:blipFill>
        <p:spPr>
          <a:xfrm>
            <a:off x="2729295" y="708824"/>
            <a:ext cx="7884275" cy="5463376"/>
          </a:xfrm>
          <a:prstGeom prst="rect">
            <a:avLst/>
          </a:prstGeom>
          <a:noFill/>
          <a:ln>
            <a:noFill/>
          </a:ln>
        </p:spPr>
      </p:pic>
      <p:sp>
        <p:nvSpPr>
          <p:cNvPr id="2" name="CuadroTexto 1">
            <a:extLst>
              <a:ext uri="{FF2B5EF4-FFF2-40B4-BE49-F238E27FC236}">
                <a16:creationId xmlns:a16="http://schemas.microsoft.com/office/drawing/2014/main" id="{1F5663C4-7210-9826-D11C-FCD75872A22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6" name="Google Shape;346;p37"/>
          <p:cNvPicPr preferRelativeResize="0"/>
          <p:nvPr/>
        </p:nvPicPr>
        <p:blipFill rotWithShape="1">
          <a:blip r:embed="rId3">
            <a:alphaModFix/>
          </a:blip>
          <a:srcRect/>
          <a:stretch/>
        </p:blipFill>
        <p:spPr>
          <a:xfrm>
            <a:off x="2850698" y="869072"/>
            <a:ext cx="7194140" cy="4812363"/>
          </a:xfrm>
          <a:prstGeom prst="rect">
            <a:avLst/>
          </a:prstGeom>
          <a:noFill/>
          <a:ln>
            <a:noFill/>
          </a:ln>
        </p:spPr>
      </p:pic>
      <p:sp>
        <p:nvSpPr>
          <p:cNvPr id="2" name="CuadroTexto 1">
            <a:extLst>
              <a:ext uri="{FF2B5EF4-FFF2-40B4-BE49-F238E27FC236}">
                <a16:creationId xmlns:a16="http://schemas.microsoft.com/office/drawing/2014/main" id="{2BD480B4-A8FF-FA76-7B43-4396A43519F0}"/>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8"/>
          <p:cNvSpPr txBox="1">
            <a:spLocks noGrp="1"/>
          </p:cNvSpPr>
          <p:nvPr>
            <p:ph type="title" idx="4294967295"/>
          </p:nvPr>
        </p:nvSpPr>
        <p:spPr>
          <a:xfrm>
            <a:off x="1578429" y="910091"/>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Formación y entrenamiento de equipos</a:t>
            </a:r>
            <a:endParaRPr sz="4000">
              <a:solidFill>
                <a:schemeClr val="tx1"/>
              </a:solidFill>
              <a:latin typeface="Calibri"/>
              <a:ea typeface="Calibri"/>
              <a:cs typeface="Calibri"/>
              <a:sym typeface="Calibri"/>
            </a:endParaRPr>
          </a:p>
        </p:txBody>
      </p:sp>
      <p:pic>
        <p:nvPicPr>
          <p:cNvPr id="353" name="Google Shape;353;p38"/>
          <p:cNvPicPr preferRelativeResize="0"/>
          <p:nvPr/>
        </p:nvPicPr>
        <p:blipFill rotWithShape="1">
          <a:blip r:embed="rId3">
            <a:alphaModFix/>
          </a:blip>
          <a:srcRect/>
          <a:stretch/>
        </p:blipFill>
        <p:spPr>
          <a:xfrm>
            <a:off x="3560156" y="1918731"/>
            <a:ext cx="5940449" cy="4252561"/>
          </a:xfrm>
          <a:prstGeom prst="rect">
            <a:avLst/>
          </a:prstGeom>
          <a:noFill/>
          <a:ln>
            <a:noFill/>
          </a:ln>
        </p:spPr>
      </p:pic>
      <p:sp>
        <p:nvSpPr>
          <p:cNvPr id="2" name="CuadroTexto 1">
            <a:extLst>
              <a:ext uri="{FF2B5EF4-FFF2-40B4-BE49-F238E27FC236}">
                <a16:creationId xmlns:a16="http://schemas.microsoft.com/office/drawing/2014/main" id="{BBB31813-F0B6-91E8-13A7-44FFF67EF665}"/>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9"/>
          <p:cNvSpPr txBox="1">
            <a:spLocks noGrp="1"/>
          </p:cNvSpPr>
          <p:nvPr>
            <p:ph type="title" idx="4294967295"/>
          </p:nvPr>
        </p:nvSpPr>
        <p:spPr>
          <a:xfrm>
            <a:off x="1393372" y="866775"/>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Formación y entrenamiento de equipos</a:t>
            </a:r>
            <a:endParaRPr sz="4000" dirty="0">
              <a:solidFill>
                <a:schemeClr val="tx1"/>
              </a:solidFill>
              <a:latin typeface="Calibri"/>
              <a:ea typeface="Calibri"/>
              <a:cs typeface="Calibri"/>
              <a:sym typeface="Calibri"/>
            </a:endParaRPr>
          </a:p>
        </p:txBody>
      </p:sp>
      <p:pic>
        <p:nvPicPr>
          <p:cNvPr id="360" name="Google Shape;360;p39"/>
          <p:cNvPicPr preferRelativeResize="0"/>
          <p:nvPr/>
        </p:nvPicPr>
        <p:blipFill rotWithShape="1">
          <a:blip r:embed="rId3">
            <a:alphaModFix/>
          </a:blip>
          <a:srcRect/>
          <a:stretch/>
        </p:blipFill>
        <p:spPr>
          <a:xfrm>
            <a:off x="3579062" y="1791145"/>
            <a:ext cx="5643473" cy="4542540"/>
          </a:xfrm>
          <a:prstGeom prst="rect">
            <a:avLst/>
          </a:prstGeom>
          <a:noFill/>
          <a:ln>
            <a:noFill/>
          </a:ln>
        </p:spPr>
      </p:pic>
      <p:sp>
        <p:nvSpPr>
          <p:cNvPr id="2" name="CuadroTexto 1">
            <a:extLst>
              <a:ext uri="{FF2B5EF4-FFF2-40B4-BE49-F238E27FC236}">
                <a16:creationId xmlns:a16="http://schemas.microsoft.com/office/drawing/2014/main" id="{C1F901C1-36DE-3067-B6B5-648E8410FD6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0"/>
          <p:cNvSpPr txBox="1">
            <a:spLocks noGrp="1"/>
          </p:cNvSpPr>
          <p:nvPr>
            <p:ph type="title" idx="4294967295"/>
          </p:nvPr>
        </p:nvSpPr>
        <p:spPr>
          <a:xfrm>
            <a:off x="1683431" y="864961"/>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Formación y entrenamiento de equipos</a:t>
            </a:r>
            <a:endParaRPr sz="4000">
              <a:solidFill>
                <a:schemeClr val="tx1"/>
              </a:solidFill>
              <a:latin typeface="Calibri"/>
              <a:ea typeface="Calibri"/>
              <a:cs typeface="Calibri"/>
              <a:sym typeface="Calibri"/>
            </a:endParaRPr>
          </a:p>
        </p:txBody>
      </p:sp>
      <p:pic>
        <p:nvPicPr>
          <p:cNvPr id="367" name="Google Shape;367;p40"/>
          <p:cNvPicPr preferRelativeResize="0"/>
          <p:nvPr/>
        </p:nvPicPr>
        <p:blipFill rotWithShape="1">
          <a:blip r:embed="rId3">
            <a:alphaModFix/>
          </a:blip>
          <a:srcRect/>
          <a:stretch/>
        </p:blipFill>
        <p:spPr>
          <a:xfrm>
            <a:off x="3396344" y="1841773"/>
            <a:ext cx="5839740" cy="3955323"/>
          </a:xfrm>
          <a:prstGeom prst="rect">
            <a:avLst/>
          </a:prstGeom>
          <a:noFill/>
          <a:ln>
            <a:noFill/>
          </a:ln>
        </p:spPr>
      </p:pic>
      <p:sp>
        <p:nvSpPr>
          <p:cNvPr id="2" name="CuadroTexto 1">
            <a:extLst>
              <a:ext uri="{FF2B5EF4-FFF2-40B4-BE49-F238E27FC236}">
                <a16:creationId xmlns:a16="http://schemas.microsoft.com/office/drawing/2014/main" id="{658B0258-6DE7-0DEF-35D9-092837A3DCA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de flecha 2">
            <a:extLst>
              <a:ext uri="{FF2B5EF4-FFF2-40B4-BE49-F238E27FC236}">
                <a16:creationId xmlns:a16="http://schemas.microsoft.com/office/drawing/2014/main" id="{2C58D04B-DE95-9313-0FAD-72AA0D2C5532}"/>
              </a:ext>
            </a:extLst>
          </p:cNvPr>
          <p:cNvCxnSpPr>
            <a:cxnSpLocks/>
          </p:cNvCxnSpPr>
          <p:nvPr/>
        </p:nvCxnSpPr>
        <p:spPr>
          <a:xfrm>
            <a:off x="5430432" y="1905560"/>
            <a:ext cx="0" cy="545148"/>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4E6CF3C2-DDFF-3DC6-3D4A-F2A15DD426E2}"/>
              </a:ext>
            </a:extLst>
          </p:cNvPr>
          <p:cNvSpPr txBox="1"/>
          <p:nvPr/>
        </p:nvSpPr>
        <p:spPr>
          <a:xfrm>
            <a:off x="5520381" y="1875788"/>
            <a:ext cx="5635544" cy="2915863"/>
          </a:xfrm>
          <a:prstGeom prst="rect">
            <a:avLst/>
          </a:prstGeom>
          <a:noFill/>
        </p:spPr>
        <p:txBody>
          <a:bodyPr wrap="square" rtlCol="0">
            <a:spAutoFit/>
          </a:bodyPr>
          <a:lstStyle/>
          <a:p>
            <a:pPr marL="0" lvl="0" indent="0" algn="l" rtl="0">
              <a:lnSpc>
                <a:spcPct val="110000"/>
              </a:lnSpc>
              <a:spcBef>
                <a:spcPts val="0"/>
              </a:spcBef>
              <a:spcAft>
                <a:spcPts val="0"/>
              </a:spcAft>
              <a:buClr>
                <a:schemeClr val="dk1"/>
              </a:buClr>
              <a:buSzPts val="2000"/>
              <a:buNone/>
            </a:pPr>
            <a:r>
              <a:rPr lang="es-ES" sz="2400" b="1" dirty="0">
                <a:solidFill>
                  <a:schemeClr val="bg1"/>
                </a:solidFill>
              </a:rPr>
              <a:t>Habilidades directivas y </a:t>
            </a:r>
            <a:r>
              <a:rPr lang="es-ES" sz="2400" b="1" i="1" dirty="0" err="1">
                <a:solidFill>
                  <a:schemeClr val="bg1"/>
                </a:solidFill>
              </a:rPr>
              <a:t>team</a:t>
            </a:r>
            <a:r>
              <a:rPr lang="es-ES" sz="2400" b="1" i="1" dirty="0">
                <a:solidFill>
                  <a:schemeClr val="bg1"/>
                </a:solidFill>
              </a:rPr>
              <a:t> </a:t>
            </a:r>
            <a:r>
              <a:rPr lang="es-ES" sz="2400" b="1" i="1" dirty="0" err="1">
                <a:solidFill>
                  <a:schemeClr val="bg1"/>
                </a:solidFill>
              </a:rPr>
              <a:t>building</a:t>
            </a:r>
            <a:endParaRPr lang="es-ES" sz="2400" b="1" i="1" dirty="0">
              <a:solidFill>
                <a:schemeClr val="bg1"/>
              </a:solidFill>
            </a:endParaRPr>
          </a:p>
          <a:p>
            <a:pPr marL="0" lvl="0" indent="0" algn="l" rtl="0">
              <a:lnSpc>
                <a:spcPct val="110000"/>
              </a:lnSpc>
              <a:spcBef>
                <a:spcPts val="0"/>
              </a:spcBef>
              <a:spcAft>
                <a:spcPts val="0"/>
              </a:spcAft>
              <a:buClr>
                <a:schemeClr val="dk1"/>
              </a:buClr>
              <a:buSzPts val="2000"/>
              <a:buNone/>
            </a:pPr>
            <a:endParaRPr lang="es-ES" sz="2400" b="1" i="1" dirty="0">
              <a:solidFill>
                <a:schemeClr val="bg1"/>
              </a:solidFill>
            </a:endParaRP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Habilidades para la dirección y gerencia de tecnologías de información.</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El liderazgo.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Formación y entrenamiento de equipos. </a:t>
            </a:r>
          </a:p>
          <a:p>
            <a:pPr marL="342900" lvl="0" indent="-342900" algn="l" rtl="0">
              <a:lnSpc>
                <a:spcPct val="110000"/>
              </a:lnSpc>
              <a:spcBef>
                <a:spcPts val="0"/>
              </a:spcBef>
              <a:spcAft>
                <a:spcPts val="0"/>
              </a:spcAft>
              <a:buClr>
                <a:schemeClr val="bg1"/>
              </a:buClr>
              <a:buSzPts val="2000"/>
              <a:buFont typeface="Arial" panose="020B0604020202020204" pitchFamily="34" charset="0"/>
              <a:buChar char="•"/>
            </a:pPr>
            <a:r>
              <a:rPr lang="es-ES" sz="2400" dirty="0">
                <a:solidFill>
                  <a:schemeClr val="bg1"/>
                </a:solidFill>
              </a:rPr>
              <a:t>Desarrollo del personal.</a:t>
            </a:r>
          </a:p>
        </p:txBody>
      </p:sp>
    </p:spTree>
    <p:extLst>
      <p:ext uri="{BB962C8B-B14F-4D97-AF65-F5344CB8AC3E}">
        <p14:creationId xmlns:p14="http://schemas.microsoft.com/office/powerpoint/2010/main" val="24923145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1"/>
          <p:cNvSpPr txBox="1">
            <a:spLocks noGrp="1"/>
          </p:cNvSpPr>
          <p:nvPr>
            <p:ph type="title" idx="4294967295"/>
          </p:nvPr>
        </p:nvSpPr>
        <p:spPr>
          <a:xfrm>
            <a:off x="1338943" y="826407"/>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Formación y entrenamiento de equipos</a:t>
            </a:r>
            <a:endParaRPr sz="4000" dirty="0">
              <a:solidFill>
                <a:schemeClr val="tx1"/>
              </a:solidFill>
              <a:latin typeface="Calibri"/>
              <a:ea typeface="Calibri"/>
              <a:cs typeface="Calibri"/>
              <a:sym typeface="Calibri"/>
            </a:endParaRPr>
          </a:p>
        </p:txBody>
      </p:sp>
      <p:sp>
        <p:nvSpPr>
          <p:cNvPr id="373" name="Google Shape;373;p41"/>
          <p:cNvSpPr txBox="1">
            <a:spLocks noGrp="1"/>
          </p:cNvSpPr>
          <p:nvPr>
            <p:ph type="sldNum" idx="4294967295"/>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30</a:t>
            </a:fld>
            <a:endParaRPr/>
          </a:p>
        </p:txBody>
      </p:sp>
      <p:pic>
        <p:nvPicPr>
          <p:cNvPr id="374" name="Google Shape;374;p41"/>
          <p:cNvPicPr preferRelativeResize="0"/>
          <p:nvPr/>
        </p:nvPicPr>
        <p:blipFill rotWithShape="1">
          <a:blip r:embed="rId3">
            <a:alphaModFix/>
          </a:blip>
          <a:srcRect/>
          <a:stretch/>
        </p:blipFill>
        <p:spPr>
          <a:xfrm>
            <a:off x="3092651" y="1805943"/>
            <a:ext cx="6006697" cy="4277308"/>
          </a:xfrm>
          <a:prstGeom prst="rect">
            <a:avLst/>
          </a:prstGeom>
          <a:noFill/>
          <a:ln>
            <a:noFill/>
          </a:ln>
        </p:spPr>
      </p:pic>
      <p:sp>
        <p:nvSpPr>
          <p:cNvPr id="2" name="CuadroTexto 1">
            <a:extLst>
              <a:ext uri="{FF2B5EF4-FFF2-40B4-BE49-F238E27FC236}">
                <a16:creationId xmlns:a16="http://schemas.microsoft.com/office/drawing/2014/main" id="{513B9EFD-AA8F-5908-CF71-3D23DE637B3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2"/>
          <p:cNvSpPr txBox="1">
            <a:spLocks noGrp="1"/>
          </p:cNvSpPr>
          <p:nvPr>
            <p:ph type="title" idx="4294967295"/>
          </p:nvPr>
        </p:nvSpPr>
        <p:spPr>
          <a:xfrm>
            <a:off x="1498373" y="642711"/>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Formación y entrenamiento de equipos</a:t>
            </a:r>
            <a:endParaRPr sz="4000" dirty="0">
              <a:solidFill>
                <a:schemeClr val="tx1"/>
              </a:solidFill>
              <a:latin typeface="Calibri"/>
              <a:ea typeface="Calibri"/>
              <a:cs typeface="Calibri"/>
              <a:sym typeface="Calibri"/>
            </a:endParaRPr>
          </a:p>
        </p:txBody>
      </p:sp>
      <p:pic>
        <p:nvPicPr>
          <p:cNvPr id="381" name="Google Shape;381;p42"/>
          <p:cNvPicPr preferRelativeResize="0"/>
          <p:nvPr/>
        </p:nvPicPr>
        <p:blipFill rotWithShape="1">
          <a:blip r:embed="rId3">
            <a:alphaModFix/>
          </a:blip>
          <a:srcRect/>
          <a:stretch/>
        </p:blipFill>
        <p:spPr>
          <a:xfrm>
            <a:off x="2763643" y="1578606"/>
            <a:ext cx="7225694" cy="4543565"/>
          </a:xfrm>
          <a:prstGeom prst="rect">
            <a:avLst/>
          </a:prstGeom>
          <a:noFill/>
          <a:ln>
            <a:noFill/>
          </a:ln>
        </p:spPr>
      </p:pic>
      <p:sp>
        <p:nvSpPr>
          <p:cNvPr id="2" name="CuadroTexto 1">
            <a:extLst>
              <a:ext uri="{FF2B5EF4-FFF2-40B4-BE49-F238E27FC236}">
                <a16:creationId xmlns:a16="http://schemas.microsoft.com/office/drawing/2014/main" id="{21A33DAA-EB35-B5AC-6970-F4275D57931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3"/>
          <p:cNvSpPr txBox="1">
            <a:spLocks noGrp="1"/>
          </p:cNvSpPr>
          <p:nvPr>
            <p:ph type="title" idx="4294967295"/>
          </p:nvPr>
        </p:nvSpPr>
        <p:spPr>
          <a:xfrm>
            <a:off x="1328057" y="539977"/>
            <a:ext cx="11315700"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Formación y entrenamiento de equipos</a:t>
            </a:r>
            <a:endParaRPr sz="4000" dirty="0">
              <a:solidFill>
                <a:schemeClr val="tx1"/>
              </a:solidFill>
              <a:latin typeface="Calibri"/>
              <a:ea typeface="Calibri"/>
              <a:cs typeface="Calibri"/>
              <a:sym typeface="Calibri"/>
            </a:endParaRPr>
          </a:p>
        </p:txBody>
      </p:sp>
      <p:pic>
        <p:nvPicPr>
          <p:cNvPr id="388" name="Google Shape;388;p43"/>
          <p:cNvPicPr preferRelativeResize="0"/>
          <p:nvPr/>
        </p:nvPicPr>
        <p:blipFill rotWithShape="1">
          <a:blip r:embed="rId3">
            <a:alphaModFix/>
          </a:blip>
          <a:srcRect/>
          <a:stretch/>
        </p:blipFill>
        <p:spPr>
          <a:xfrm>
            <a:off x="3064452" y="1246413"/>
            <a:ext cx="6830662" cy="4806043"/>
          </a:xfrm>
          <a:prstGeom prst="rect">
            <a:avLst/>
          </a:prstGeom>
          <a:noFill/>
          <a:ln>
            <a:noFill/>
          </a:ln>
        </p:spPr>
      </p:pic>
      <p:sp>
        <p:nvSpPr>
          <p:cNvPr id="2" name="CuadroTexto 1">
            <a:extLst>
              <a:ext uri="{FF2B5EF4-FFF2-40B4-BE49-F238E27FC236}">
                <a16:creationId xmlns:a16="http://schemas.microsoft.com/office/drawing/2014/main" id="{B7A33EB9-73D3-0EF6-1E51-3111860CD4EE}"/>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title" idx="4294967295"/>
          </p:nvPr>
        </p:nvSpPr>
        <p:spPr>
          <a:xfrm>
            <a:off x="1835831" y="672873"/>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Formación y entrenamiento de equipos</a:t>
            </a:r>
            <a:endParaRPr sz="4000" dirty="0">
              <a:solidFill>
                <a:schemeClr val="tx1"/>
              </a:solidFill>
              <a:latin typeface="Calibri"/>
              <a:ea typeface="Calibri"/>
              <a:cs typeface="Calibri"/>
              <a:sym typeface="Calibri"/>
            </a:endParaRPr>
          </a:p>
        </p:txBody>
      </p:sp>
      <p:sp>
        <p:nvSpPr>
          <p:cNvPr id="395" name="Google Shape;395;p44"/>
          <p:cNvSpPr txBox="1">
            <a:spLocks noGrp="1"/>
          </p:cNvSpPr>
          <p:nvPr>
            <p:ph type="body" idx="4294967295"/>
          </p:nvPr>
        </p:nvSpPr>
        <p:spPr>
          <a:xfrm>
            <a:off x="957943" y="1561873"/>
            <a:ext cx="4040188" cy="481012"/>
          </a:xfrm>
          <a:prstGeom prst="rect">
            <a:avLst/>
          </a:prstGeom>
          <a:noFill/>
          <a:ln>
            <a:noFill/>
          </a:ln>
        </p:spPr>
        <p:txBody>
          <a:bodyPr spcFirstLastPara="1" wrap="square" lIns="91425" tIns="45700" rIns="91425" bIns="45700" anchor="t" anchorCtr="0">
            <a:normAutofit fontScale="92500" lnSpcReduction="20000"/>
          </a:bodyPr>
          <a:lstStyle/>
          <a:p>
            <a:pPr marL="67732" lvl="0" indent="0" algn="ctr" rtl="0">
              <a:lnSpc>
                <a:spcPct val="90000"/>
              </a:lnSpc>
              <a:spcBef>
                <a:spcPts val="747"/>
              </a:spcBef>
              <a:spcAft>
                <a:spcPts val="0"/>
              </a:spcAft>
              <a:buClr>
                <a:schemeClr val="dk1"/>
              </a:buClr>
              <a:buSzPct val="108108"/>
              <a:buNone/>
            </a:pPr>
            <a:r>
              <a:rPr lang="es-ES" b="1" dirty="0"/>
              <a:t>Equipo del Proyecto</a:t>
            </a:r>
            <a:endParaRPr dirty="0"/>
          </a:p>
        </p:txBody>
      </p:sp>
      <p:sp>
        <p:nvSpPr>
          <p:cNvPr id="396" name="Google Shape;396;p44"/>
          <p:cNvSpPr txBox="1"/>
          <p:nvPr/>
        </p:nvSpPr>
        <p:spPr>
          <a:xfrm>
            <a:off x="3611691" y="2042234"/>
            <a:ext cx="7428116" cy="3897963"/>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dk1"/>
              </a:buClr>
              <a:buSzPts val="2400"/>
              <a:buFont typeface="Arial"/>
              <a:buNone/>
            </a:pPr>
            <a:r>
              <a:rPr lang="es-ES" sz="2400" dirty="0">
                <a:solidFill>
                  <a:schemeClr val="dk1"/>
                </a:solidFill>
                <a:latin typeface="Calibri"/>
                <a:ea typeface="Calibri"/>
                <a:cs typeface="Calibri"/>
                <a:sym typeface="Calibri"/>
              </a:rPr>
              <a:t>Consiste en individuos que tienen asignados roles y responsabilidades, quienes trabajan en conjunto para lograr un objetivo común del proyecto. El director del proyecto debería invertir esfuerzos adecuados en la adquisición, gestión, motivación y empoderamiento del equipo del proyecto.</a:t>
            </a:r>
            <a:endParaRPr dirty="0"/>
          </a:p>
        </p:txBody>
      </p:sp>
      <p:sp>
        <p:nvSpPr>
          <p:cNvPr id="2" name="CuadroTexto 1">
            <a:extLst>
              <a:ext uri="{FF2B5EF4-FFF2-40B4-BE49-F238E27FC236}">
                <a16:creationId xmlns:a16="http://schemas.microsoft.com/office/drawing/2014/main" id="{2020CC2C-51BA-7A2F-A936-DA6A1B164FF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a:spLocks noGrp="1"/>
          </p:cNvSpPr>
          <p:nvPr>
            <p:ph type="title" idx="4294967295"/>
          </p:nvPr>
        </p:nvSpPr>
        <p:spPr>
          <a:xfrm>
            <a:off x="1306286" y="720497"/>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Formación y entrenamiento de equipos</a:t>
            </a:r>
            <a:endParaRPr sz="4000" dirty="0">
              <a:solidFill>
                <a:schemeClr val="tx1"/>
              </a:solidFill>
              <a:latin typeface="Calibri"/>
              <a:ea typeface="Calibri"/>
              <a:cs typeface="Calibri"/>
              <a:sym typeface="Calibri"/>
            </a:endParaRPr>
          </a:p>
        </p:txBody>
      </p:sp>
      <p:pic>
        <p:nvPicPr>
          <p:cNvPr id="403" name="Google Shape;403;p45"/>
          <p:cNvPicPr preferRelativeResize="0"/>
          <p:nvPr/>
        </p:nvPicPr>
        <p:blipFill rotWithShape="1">
          <a:blip r:embed="rId3">
            <a:alphaModFix/>
          </a:blip>
          <a:srcRect/>
          <a:stretch/>
        </p:blipFill>
        <p:spPr>
          <a:xfrm>
            <a:off x="1306286" y="1918929"/>
            <a:ext cx="10472057" cy="3512136"/>
          </a:xfrm>
          <a:prstGeom prst="rect">
            <a:avLst/>
          </a:prstGeom>
          <a:noFill/>
          <a:ln>
            <a:noFill/>
          </a:ln>
        </p:spPr>
      </p:pic>
      <p:sp>
        <p:nvSpPr>
          <p:cNvPr id="2" name="CuadroTexto 1">
            <a:extLst>
              <a:ext uri="{FF2B5EF4-FFF2-40B4-BE49-F238E27FC236}">
                <a16:creationId xmlns:a16="http://schemas.microsoft.com/office/drawing/2014/main" id="{90F9A37C-CD3A-745A-7381-9280AFC3356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9" name="Google Shape;409;p46"/>
          <p:cNvPicPr preferRelativeResize="0"/>
          <p:nvPr/>
        </p:nvPicPr>
        <p:blipFill rotWithShape="1">
          <a:blip r:embed="rId3">
            <a:alphaModFix/>
          </a:blip>
          <a:srcRect/>
          <a:stretch/>
        </p:blipFill>
        <p:spPr>
          <a:xfrm>
            <a:off x="3837482" y="1304144"/>
            <a:ext cx="7590059" cy="5149570"/>
          </a:xfrm>
          <a:prstGeom prst="rect">
            <a:avLst/>
          </a:prstGeom>
          <a:noFill/>
          <a:ln>
            <a:noFill/>
          </a:ln>
        </p:spPr>
      </p:pic>
      <p:sp>
        <p:nvSpPr>
          <p:cNvPr id="410" name="Google Shape;410;p46"/>
          <p:cNvSpPr txBox="1">
            <a:spLocks noGrp="1"/>
          </p:cNvSpPr>
          <p:nvPr>
            <p:ph type="body" idx="4294967295"/>
          </p:nvPr>
        </p:nvSpPr>
        <p:spPr>
          <a:xfrm>
            <a:off x="1317172" y="373289"/>
            <a:ext cx="2384425" cy="1655763"/>
          </a:xfrm>
          <a:prstGeom prst="rect">
            <a:avLst/>
          </a:prstGeom>
          <a:noFill/>
          <a:ln>
            <a:noFill/>
          </a:ln>
        </p:spPr>
        <p:txBody>
          <a:bodyPr spcFirstLastPara="1" wrap="square" lIns="121900" tIns="60925" rIns="121900" bIns="60925" anchor="t" anchorCtr="0">
            <a:normAutofit/>
          </a:bodyPr>
          <a:lstStyle/>
          <a:p>
            <a:pPr marL="0" lvl="0" indent="0" algn="l" rtl="0">
              <a:lnSpc>
                <a:spcPct val="110000"/>
              </a:lnSpc>
              <a:spcBef>
                <a:spcPts val="0"/>
              </a:spcBef>
              <a:spcAft>
                <a:spcPts val="0"/>
              </a:spcAft>
              <a:buClr>
                <a:schemeClr val="dk1"/>
              </a:buClr>
              <a:buSzPts val="2000"/>
              <a:buNone/>
            </a:pPr>
            <a:r>
              <a:rPr lang="es-ES" dirty="0"/>
              <a:t>Elementos de clima organizacional</a:t>
            </a:r>
            <a:endParaRPr dirty="0"/>
          </a:p>
        </p:txBody>
      </p:sp>
      <p:sp>
        <p:nvSpPr>
          <p:cNvPr id="2" name="CuadroTexto 1">
            <a:extLst>
              <a:ext uri="{FF2B5EF4-FFF2-40B4-BE49-F238E27FC236}">
                <a16:creationId xmlns:a16="http://schemas.microsoft.com/office/drawing/2014/main" id="{5AB663D2-DAB7-7659-FCC9-0D303D907E8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7"/>
          <p:cNvSpPr txBox="1">
            <a:spLocks noGrp="1"/>
          </p:cNvSpPr>
          <p:nvPr>
            <p:ph type="title" idx="4294967295"/>
          </p:nvPr>
        </p:nvSpPr>
        <p:spPr>
          <a:xfrm>
            <a:off x="1335088" y="942749"/>
            <a:ext cx="11314112"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Desarrollo del personal</a:t>
            </a:r>
            <a:endParaRPr sz="4000">
              <a:solidFill>
                <a:schemeClr val="tx1"/>
              </a:solidFill>
              <a:latin typeface="Calibri"/>
              <a:ea typeface="Calibri"/>
              <a:cs typeface="Calibri"/>
              <a:sym typeface="Calibri"/>
            </a:endParaRPr>
          </a:p>
        </p:txBody>
      </p:sp>
      <p:sp>
        <p:nvSpPr>
          <p:cNvPr id="418" name="Google Shape;418;p47"/>
          <p:cNvSpPr txBox="1"/>
          <p:nvPr/>
        </p:nvSpPr>
        <p:spPr>
          <a:xfrm>
            <a:off x="1520523" y="1716381"/>
            <a:ext cx="9714605" cy="4049951"/>
          </a:xfrm>
          <a:prstGeom prst="rect">
            <a:avLst/>
          </a:prstGeom>
          <a:noFill/>
          <a:ln>
            <a:noFill/>
          </a:ln>
        </p:spPr>
        <p:txBody>
          <a:bodyPr spcFirstLastPara="1" wrap="square" lIns="91425" tIns="45700" rIns="91425" bIns="45700" anchor="t" anchorCtr="0">
            <a:normAutofit fontScale="77500" lnSpcReduction="20000"/>
          </a:bodyPr>
          <a:lstStyle/>
          <a:p>
            <a:pPr marL="609585" marR="0" lvl="0" indent="-541853" algn="just" rtl="0">
              <a:lnSpc>
                <a:spcPct val="170000"/>
              </a:lnSpc>
              <a:spcBef>
                <a:spcPts val="747"/>
              </a:spcBef>
              <a:spcAft>
                <a:spcPts val="0"/>
              </a:spcAft>
              <a:buClr>
                <a:schemeClr val="dk1"/>
              </a:buClr>
              <a:buSzPct val="108108"/>
              <a:buFont typeface="Arial"/>
              <a:buChar char="•"/>
            </a:pPr>
            <a:r>
              <a:rPr lang="es-ES" sz="2800" dirty="0">
                <a:solidFill>
                  <a:schemeClr val="dk1"/>
                </a:solidFill>
                <a:latin typeface="Calibri"/>
                <a:ea typeface="Calibri"/>
                <a:cs typeface="Calibri"/>
                <a:sym typeface="Calibri"/>
              </a:rPr>
              <a:t>Desarrollar el Equipo es el proceso de mejorar las competencias, la interacción de los miembros del equipo y el ambiente general del equipo para lograr un mejor desempeño del proyecto. </a:t>
            </a:r>
            <a:endParaRPr dirty="0"/>
          </a:p>
          <a:p>
            <a:pPr marL="609585" marR="0" lvl="0" indent="-541853" algn="just" rtl="0">
              <a:lnSpc>
                <a:spcPct val="170000"/>
              </a:lnSpc>
              <a:spcBef>
                <a:spcPts val="747"/>
              </a:spcBef>
              <a:spcAft>
                <a:spcPts val="0"/>
              </a:spcAft>
              <a:buClr>
                <a:schemeClr val="dk1"/>
              </a:buClr>
              <a:buSzPct val="108108"/>
              <a:buFont typeface="Arial"/>
              <a:buChar char="•"/>
            </a:pPr>
            <a:r>
              <a:rPr lang="es-ES" sz="2800" dirty="0">
                <a:solidFill>
                  <a:schemeClr val="dk1"/>
                </a:solidFill>
                <a:latin typeface="Calibri"/>
                <a:ea typeface="Calibri"/>
                <a:cs typeface="Calibri"/>
                <a:sym typeface="Calibri"/>
              </a:rPr>
              <a:t>El beneficio clave de este proceso es que produce como resultado una mejora del trabajo en equipo, mejoras de las habilidades interpersonales y competencias, empleados motivados, reducción de la deserción y mejora el desempeño del proyecto en general</a:t>
            </a:r>
            <a:endParaRPr sz="2800" dirty="0">
              <a:solidFill>
                <a:schemeClr val="dk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F9C71624-1378-A52F-394D-A2BD33898E18}"/>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title" idx="4294967295"/>
          </p:nvPr>
        </p:nvSpPr>
        <p:spPr>
          <a:xfrm>
            <a:off x="1520145" y="904875"/>
            <a:ext cx="11314112"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Desarrollo del personal</a:t>
            </a:r>
            <a:endParaRPr sz="4000" dirty="0">
              <a:solidFill>
                <a:schemeClr val="tx1"/>
              </a:solidFill>
              <a:latin typeface="Calibri"/>
              <a:ea typeface="Calibri"/>
              <a:cs typeface="Calibri"/>
              <a:sym typeface="Calibri"/>
            </a:endParaRPr>
          </a:p>
        </p:txBody>
      </p:sp>
      <p:pic>
        <p:nvPicPr>
          <p:cNvPr id="425" name="Google Shape;425;p48"/>
          <p:cNvPicPr preferRelativeResize="0"/>
          <p:nvPr/>
        </p:nvPicPr>
        <p:blipFill rotWithShape="1">
          <a:blip r:embed="rId3">
            <a:alphaModFix/>
          </a:blip>
          <a:srcRect/>
          <a:stretch/>
        </p:blipFill>
        <p:spPr>
          <a:xfrm>
            <a:off x="2300848" y="1611443"/>
            <a:ext cx="8519730" cy="3823000"/>
          </a:xfrm>
          <a:prstGeom prst="rect">
            <a:avLst/>
          </a:prstGeom>
          <a:noFill/>
          <a:ln>
            <a:noFill/>
          </a:ln>
        </p:spPr>
      </p:pic>
      <p:sp>
        <p:nvSpPr>
          <p:cNvPr id="2" name="CuadroTexto 1">
            <a:extLst>
              <a:ext uri="{FF2B5EF4-FFF2-40B4-BE49-F238E27FC236}">
                <a16:creationId xmlns:a16="http://schemas.microsoft.com/office/drawing/2014/main" id="{9882B5F3-9E67-BDE5-7A18-6F625D18D34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3" name="Google Shape;433;p49"/>
          <p:cNvSpPr txBox="1">
            <a:spLocks noGrp="1"/>
          </p:cNvSpPr>
          <p:nvPr>
            <p:ph type="body" idx="4294967295"/>
          </p:nvPr>
        </p:nvSpPr>
        <p:spPr>
          <a:xfrm>
            <a:off x="1349828" y="429458"/>
            <a:ext cx="2384425" cy="1654175"/>
          </a:xfrm>
          <a:prstGeom prst="rect">
            <a:avLst/>
          </a:prstGeom>
          <a:noFill/>
          <a:ln>
            <a:noFill/>
          </a:ln>
        </p:spPr>
        <p:txBody>
          <a:bodyPr spcFirstLastPara="1" wrap="square" lIns="121900" tIns="60925" rIns="121900" bIns="60925" anchor="t" anchorCtr="0">
            <a:normAutofit/>
          </a:bodyPr>
          <a:lstStyle/>
          <a:p>
            <a:pPr marL="0" lvl="0" indent="0" algn="l" rtl="0">
              <a:lnSpc>
                <a:spcPct val="110000"/>
              </a:lnSpc>
              <a:spcBef>
                <a:spcPts val="0"/>
              </a:spcBef>
              <a:spcAft>
                <a:spcPts val="0"/>
              </a:spcAft>
              <a:buClr>
                <a:schemeClr val="dk1"/>
              </a:buClr>
              <a:buSzPts val="2000"/>
              <a:buNone/>
            </a:pPr>
            <a:r>
              <a:rPr lang="es-ES" dirty="0"/>
              <a:t>Técnicas para desarrollar el equipo</a:t>
            </a:r>
            <a:endParaRPr dirty="0"/>
          </a:p>
        </p:txBody>
      </p:sp>
      <p:pic>
        <p:nvPicPr>
          <p:cNvPr id="432" name="Google Shape;432;p49"/>
          <p:cNvPicPr preferRelativeResize="0"/>
          <p:nvPr/>
        </p:nvPicPr>
        <p:blipFill rotWithShape="1">
          <a:blip r:embed="rId3">
            <a:alphaModFix/>
          </a:blip>
          <a:srcRect/>
          <a:stretch/>
        </p:blipFill>
        <p:spPr>
          <a:xfrm>
            <a:off x="3357797" y="2083633"/>
            <a:ext cx="7849582" cy="4105131"/>
          </a:xfrm>
          <a:prstGeom prst="rect">
            <a:avLst/>
          </a:prstGeom>
          <a:noFill/>
          <a:ln>
            <a:noFill/>
          </a:ln>
        </p:spPr>
      </p:pic>
      <p:sp>
        <p:nvSpPr>
          <p:cNvPr id="2" name="CuadroTexto 1">
            <a:extLst>
              <a:ext uri="{FF2B5EF4-FFF2-40B4-BE49-F238E27FC236}">
                <a16:creationId xmlns:a16="http://schemas.microsoft.com/office/drawing/2014/main" id="{5A78BC8E-985C-92F7-719B-36202D685DEA}"/>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41" name="Google Shape;441;p50"/>
          <p:cNvSpPr txBox="1">
            <a:spLocks noGrp="1"/>
          </p:cNvSpPr>
          <p:nvPr>
            <p:ph type="body" idx="4294967295"/>
          </p:nvPr>
        </p:nvSpPr>
        <p:spPr>
          <a:xfrm>
            <a:off x="1295400" y="151979"/>
            <a:ext cx="2384425" cy="1655763"/>
          </a:xfrm>
          <a:prstGeom prst="rect">
            <a:avLst/>
          </a:prstGeom>
          <a:noFill/>
          <a:ln>
            <a:noFill/>
          </a:ln>
        </p:spPr>
        <p:txBody>
          <a:bodyPr spcFirstLastPara="1" wrap="square" lIns="121900" tIns="60925" rIns="121900" bIns="60925" anchor="t" anchorCtr="0">
            <a:normAutofit/>
          </a:bodyPr>
          <a:lstStyle/>
          <a:p>
            <a:pPr marL="0" lvl="0" indent="0" algn="l" rtl="0">
              <a:lnSpc>
                <a:spcPct val="110000"/>
              </a:lnSpc>
              <a:spcBef>
                <a:spcPts val="0"/>
              </a:spcBef>
              <a:spcAft>
                <a:spcPts val="0"/>
              </a:spcAft>
              <a:buClr>
                <a:schemeClr val="dk1"/>
              </a:buClr>
              <a:buSzPts val="2000"/>
              <a:buNone/>
            </a:pPr>
            <a:r>
              <a:rPr lang="es-ES" dirty="0"/>
              <a:t>Acciones para desarrollar el equipo</a:t>
            </a:r>
            <a:endParaRPr dirty="0"/>
          </a:p>
        </p:txBody>
      </p:sp>
      <p:pic>
        <p:nvPicPr>
          <p:cNvPr id="440" name="Google Shape;440;p50"/>
          <p:cNvPicPr preferRelativeResize="0"/>
          <p:nvPr/>
        </p:nvPicPr>
        <p:blipFill rotWithShape="1">
          <a:blip r:embed="rId3">
            <a:alphaModFix/>
          </a:blip>
          <a:srcRect/>
          <a:stretch/>
        </p:blipFill>
        <p:spPr>
          <a:xfrm>
            <a:off x="2720400" y="1807742"/>
            <a:ext cx="9033714" cy="4653904"/>
          </a:xfrm>
          <a:prstGeom prst="rect">
            <a:avLst/>
          </a:prstGeom>
          <a:noFill/>
          <a:ln>
            <a:noFill/>
          </a:ln>
        </p:spPr>
      </p:pic>
      <p:sp>
        <p:nvSpPr>
          <p:cNvPr id="2" name="CuadroTexto 1">
            <a:extLst>
              <a:ext uri="{FF2B5EF4-FFF2-40B4-BE49-F238E27FC236}">
                <a16:creationId xmlns:a16="http://schemas.microsoft.com/office/drawing/2014/main" id="{03FCECB2-50FA-AF3D-54AD-31BFB91FCCBC}"/>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CuadroTexto 1">
            <a:extLst>
              <a:ext uri="{FF2B5EF4-FFF2-40B4-BE49-F238E27FC236}">
                <a16:creationId xmlns:a16="http://schemas.microsoft.com/office/drawing/2014/main" id="{45DA1B89-6C7D-58DD-CC62-FD1DC6F97006}"/>
              </a:ext>
            </a:extLst>
          </p:cNvPr>
          <p:cNvSpPr txBox="1"/>
          <p:nvPr/>
        </p:nvSpPr>
        <p:spPr>
          <a:xfrm>
            <a:off x="2555631" y="0"/>
            <a:ext cx="7080738" cy="39741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400" b="1" dirty="0" err="1">
                <a:solidFill>
                  <a:schemeClr val="bg1">
                    <a:lumMod val="95000"/>
                    <a:lumOff val="5000"/>
                  </a:schemeClr>
                </a:solidFill>
                <a:latin typeface="+mj-lt"/>
                <a:ea typeface="+mj-ea"/>
                <a:cs typeface="+mj-cs"/>
              </a:rPr>
              <a:t>Revisa</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el</a:t>
            </a:r>
            <a:r>
              <a:rPr lang="en-US" sz="5400" b="1" dirty="0">
                <a:solidFill>
                  <a:schemeClr val="bg1">
                    <a:lumMod val="95000"/>
                    <a:lumOff val="5000"/>
                  </a:schemeClr>
                </a:solidFill>
                <a:latin typeface="+mj-lt"/>
                <a:ea typeface="+mj-ea"/>
                <a:cs typeface="+mj-cs"/>
              </a:rPr>
              <a:t> </a:t>
            </a:r>
            <a:r>
              <a:rPr lang="en-US" sz="5400" b="1" dirty="0" err="1">
                <a:solidFill>
                  <a:schemeClr val="bg1">
                    <a:lumMod val="95000"/>
                    <a:lumOff val="5000"/>
                  </a:schemeClr>
                </a:solidFill>
                <a:latin typeface="+mj-lt"/>
                <a:ea typeface="+mj-ea"/>
                <a:cs typeface="+mj-cs"/>
              </a:rPr>
              <a:t>siguiente</a:t>
            </a:r>
            <a:r>
              <a:rPr lang="en-US" sz="5400" b="1" dirty="0">
                <a:solidFill>
                  <a:schemeClr val="bg1">
                    <a:lumMod val="95000"/>
                    <a:lumOff val="5000"/>
                  </a:schemeClr>
                </a:solidFill>
                <a:latin typeface="+mj-lt"/>
                <a:ea typeface="+mj-ea"/>
                <a:cs typeface="+mj-cs"/>
              </a:rPr>
              <a:t> video:</a:t>
            </a:r>
          </a:p>
        </p:txBody>
      </p:sp>
      <p:sp>
        <p:nvSpPr>
          <p:cNvPr id="4" name="Google Shape;115;p16">
            <a:extLst>
              <a:ext uri="{FF2B5EF4-FFF2-40B4-BE49-F238E27FC236}">
                <a16:creationId xmlns:a16="http://schemas.microsoft.com/office/drawing/2014/main" id="{0F726842-18E3-622D-AFA0-2D0CFEB22016}"/>
              </a:ext>
            </a:extLst>
          </p:cNvPr>
          <p:cNvSpPr txBox="1">
            <a:spLocks/>
          </p:cNvSpPr>
          <p:nvPr/>
        </p:nvSpPr>
        <p:spPr>
          <a:xfrm>
            <a:off x="2294878" y="2514599"/>
            <a:ext cx="8284464" cy="1828801"/>
          </a:xfrm>
          <a:prstGeom prst="rect">
            <a:avLst/>
          </a:prstGeom>
          <a:noFill/>
          <a:ln>
            <a:noFill/>
          </a:ln>
        </p:spPr>
        <p:txBody>
          <a:bodyPr spcFirstLastPara="1" wrap="square" lIns="121900" tIns="60925" rIns="121900" bIns="60925" anchor="t" anchorCtr="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Clr>
                <a:schemeClr val="dk1"/>
              </a:buClr>
              <a:buSzPts val="2000"/>
              <a:buNone/>
            </a:pPr>
            <a:r>
              <a:rPr lang="pl-PL" dirty="0">
                <a:solidFill>
                  <a:schemeClr val="bg1"/>
                </a:solidFill>
                <a:latin typeface="Calibri"/>
                <a:ea typeface="Calibri"/>
                <a:cs typeface="Calibri"/>
                <a:sym typeface="Calibri"/>
              </a:rPr>
              <a:t>Liderazgo empresarial</a:t>
            </a:r>
            <a:r>
              <a:rPr lang="es-ES" dirty="0">
                <a:solidFill>
                  <a:schemeClr val="bg1"/>
                </a:solidFill>
                <a:latin typeface="Calibri"/>
                <a:ea typeface="Calibri"/>
                <a:cs typeface="Calibri"/>
                <a:sym typeface="Calibri"/>
              </a:rPr>
              <a:t>:</a:t>
            </a:r>
            <a:endParaRPr lang="pl-PL" dirty="0">
              <a:solidFill>
                <a:schemeClr val="bg1"/>
              </a:solidFill>
            </a:endParaRPr>
          </a:p>
          <a:p>
            <a:pPr marL="0" indent="0">
              <a:lnSpc>
                <a:spcPct val="110000"/>
              </a:lnSpc>
              <a:spcBef>
                <a:spcPts val="0"/>
              </a:spcBef>
              <a:buClr>
                <a:schemeClr val="dk1"/>
              </a:buClr>
              <a:buSzPts val="2000"/>
              <a:buNone/>
            </a:pPr>
            <a:r>
              <a:rPr lang="pl-PL" u="sng" dirty="0">
                <a:solidFill>
                  <a:schemeClr val="bg1"/>
                </a:solidFill>
                <a:latin typeface="Calibri"/>
                <a:ea typeface="Calibri"/>
                <a:cs typeface="Calibri"/>
                <a:sym typeface="Calibri"/>
                <a:hlinkClick r:id="rId2"/>
              </a:rPr>
              <a:t>https://www.youtube.com/watch?v=P3IzEJ9q2_4</a:t>
            </a:r>
            <a:endParaRPr lang="es-ES" u="sng" dirty="0">
              <a:solidFill>
                <a:schemeClr val="bg1"/>
              </a:solidFill>
              <a:latin typeface="Calibri"/>
              <a:ea typeface="Calibri"/>
              <a:cs typeface="Calibri"/>
              <a:sym typeface="Calibri"/>
            </a:endParaRPr>
          </a:p>
          <a:p>
            <a:pPr marL="0" indent="0">
              <a:lnSpc>
                <a:spcPct val="110000"/>
              </a:lnSpc>
              <a:spcBef>
                <a:spcPts val="0"/>
              </a:spcBef>
              <a:buClr>
                <a:schemeClr val="dk1"/>
              </a:buClr>
              <a:buSzPts val="2000"/>
              <a:buNone/>
            </a:pPr>
            <a:endParaRPr lang="pl-PL" dirty="0">
              <a:solidFill>
                <a:schemeClr val="bg1"/>
              </a:solidFill>
              <a:latin typeface="Calibri"/>
              <a:ea typeface="Calibri"/>
              <a:cs typeface="Calibri"/>
              <a:sym typeface="Calibri"/>
            </a:endParaRPr>
          </a:p>
          <a:p>
            <a:pPr marL="0" indent="0">
              <a:lnSpc>
                <a:spcPct val="110000"/>
              </a:lnSpc>
              <a:spcBef>
                <a:spcPts val="0"/>
              </a:spcBef>
              <a:buClr>
                <a:schemeClr val="dk1"/>
              </a:buClr>
              <a:buSzPts val="2000"/>
              <a:buNone/>
            </a:pPr>
            <a:r>
              <a:rPr lang="pl-PL" dirty="0">
                <a:solidFill>
                  <a:schemeClr val="bg1"/>
                </a:solidFill>
                <a:latin typeface="Calibri"/>
                <a:ea typeface="Calibri"/>
                <a:cs typeface="Calibri"/>
                <a:sym typeface="Calibri"/>
              </a:rPr>
              <a:t>Habilidades directivas</a:t>
            </a:r>
            <a:r>
              <a:rPr lang="es-ES" dirty="0">
                <a:solidFill>
                  <a:schemeClr val="bg1"/>
                </a:solidFill>
                <a:latin typeface="Calibri"/>
                <a:ea typeface="Calibri"/>
                <a:cs typeface="Calibri"/>
                <a:sym typeface="Calibri"/>
              </a:rPr>
              <a:t>:</a:t>
            </a:r>
            <a:endParaRPr lang="pl-PL" dirty="0">
              <a:solidFill>
                <a:schemeClr val="bg1"/>
              </a:solidFill>
            </a:endParaRPr>
          </a:p>
          <a:p>
            <a:pPr marL="0" indent="0">
              <a:lnSpc>
                <a:spcPct val="110000"/>
              </a:lnSpc>
              <a:spcBef>
                <a:spcPts val="0"/>
              </a:spcBef>
              <a:buClr>
                <a:schemeClr val="dk1"/>
              </a:buClr>
              <a:buSzPts val="2000"/>
              <a:buNone/>
            </a:pPr>
            <a:r>
              <a:rPr lang="pl-PL" u="sng" dirty="0">
                <a:solidFill>
                  <a:schemeClr val="bg1"/>
                </a:solidFill>
                <a:latin typeface="Calibri"/>
                <a:ea typeface="Calibri"/>
                <a:cs typeface="Calibri"/>
                <a:sym typeface="Calibri"/>
                <a:hlinkClick r:id="rId3"/>
              </a:rPr>
              <a:t>https://www.youtube.com/watch?v=nvmyYID2HZs</a:t>
            </a:r>
            <a:endParaRPr lang="es-ES" u="sng" dirty="0">
              <a:solidFill>
                <a:schemeClr val="bg1"/>
              </a:solidFill>
              <a:latin typeface="Calibri"/>
              <a:ea typeface="Calibri"/>
              <a:cs typeface="Calibri"/>
              <a:sym typeface="Calibri"/>
            </a:endParaRPr>
          </a:p>
          <a:p>
            <a:pPr marL="0" indent="0">
              <a:lnSpc>
                <a:spcPct val="110000"/>
              </a:lnSpc>
              <a:spcBef>
                <a:spcPts val="0"/>
              </a:spcBef>
              <a:buClr>
                <a:schemeClr val="dk1"/>
              </a:buClr>
              <a:buSzPts val="2000"/>
              <a:buNone/>
            </a:pPr>
            <a:endParaRPr lang="pl-PL" dirty="0">
              <a:solidFill>
                <a:schemeClr val="bg1"/>
              </a:solidFill>
              <a:latin typeface="Calibri"/>
              <a:ea typeface="Calibri"/>
              <a:cs typeface="Calibri"/>
              <a:sym typeface="Calibri"/>
            </a:endParaRPr>
          </a:p>
          <a:p>
            <a:pPr marL="457189" indent="-330189">
              <a:lnSpc>
                <a:spcPct val="110000"/>
              </a:lnSpc>
              <a:spcBef>
                <a:spcPts val="0"/>
              </a:spcBef>
              <a:buClr>
                <a:schemeClr val="dk1"/>
              </a:buClr>
              <a:buSzPts val="2000"/>
              <a:buFont typeface="Arial" panose="020B0604020202020204" pitchFamily="34" charset="0"/>
              <a:buNone/>
            </a:pPr>
            <a:endParaRPr lang="pl-PL" dirty="0">
              <a:latin typeface="Calibri"/>
              <a:ea typeface="Calibri"/>
              <a:cs typeface="Calibri"/>
              <a:sym typeface="Calibri"/>
            </a:endParaRPr>
          </a:p>
        </p:txBody>
      </p:sp>
    </p:spTree>
    <p:extLst>
      <p:ext uri="{BB962C8B-B14F-4D97-AF65-F5344CB8AC3E}">
        <p14:creationId xmlns:p14="http://schemas.microsoft.com/office/powerpoint/2010/main" val="1619436578"/>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1"/>
          <p:cNvSpPr txBox="1">
            <a:spLocks noGrp="1"/>
          </p:cNvSpPr>
          <p:nvPr>
            <p:ph type="title" idx="4294967295"/>
          </p:nvPr>
        </p:nvSpPr>
        <p:spPr>
          <a:xfrm>
            <a:off x="1251857" y="595086"/>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a:solidFill>
                  <a:schemeClr val="tx1"/>
                </a:solidFill>
                <a:latin typeface="Calibri"/>
                <a:ea typeface="Calibri"/>
                <a:cs typeface="Calibri"/>
                <a:sym typeface="Calibri"/>
              </a:rPr>
              <a:t>Desarrollo del personal</a:t>
            </a:r>
            <a:endParaRPr sz="4000">
              <a:solidFill>
                <a:schemeClr val="tx1"/>
              </a:solidFill>
              <a:latin typeface="Calibri"/>
              <a:ea typeface="Calibri"/>
              <a:cs typeface="Calibri"/>
              <a:sym typeface="Calibri"/>
            </a:endParaRPr>
          </a:p>
        </p:txBody>
      </p:sp>
      <p:grpSp>
        <p:nvGrpSpPr>
          <p:cNvPr id="448" name="Google Shape;448;p51"/>
          <p:cNvGrpSpPr/>
          <p:nvPr/>
        </p:nvGrpSpPr>
        <p:grpSpPr>
          <a:xfrm>
            <a:off x="2721436" y="1665322"/>
            <a:ext cx="8588821" cy="1308054"/>
            <a:chOff x="0" y="0"/>
            <a:chExt cx="8832574" cy="1509516"/>
          </a:xfrm>
        </p:grpSpPr>
        <p:cxnSp>
          <p:nvCxnSpPr>
            <p:cNvPr id="449" name="Google Shape;449;p51"/>
            <p:cNvCxnSpPr/>
            <p:nvPr/>
          </p:nvCxnSpPr>
          <p:spPr>
            <a:xfrm>
              <a:off x="0" y="0"/>
              <a:ext cx="8832574"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450" name="Google Shape;450;p51"/>
            <p:cNvSpPr/>
            <p:nvPr/>
          </p:nvSpPr>
          <p:spPr>
            <a:xfrm>
              <a:off x="0" y="0"/>
              <a:ext cx="8832574" cy="7547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1"/>
            <p:cNvSpPr txBox="1"/>
            <p:nvPr/>
          </p:nvSpPr>
          <p:spPr>
            <a:xfrm>
              <a:off x="0" y="0"/>
              <a:ext cx="8832574" cy="754758"/>
            </a:xfrm>
            <a:prstGeom prst="rect">
              <a:avLst/>
            </a:prstGeom>
            <a:noFill/>
            <a:ln>
              <a:noFill/>
            </a:ln>
          </p:spPr>
          <p:txBody>
            <a:bodyPr spcFirstLastPara="1" wrap="square" lIns="80000" tIns="80000" rIns="80000" bIns="80000" anchor="t" anchorCtr="0">
              <a:noAutofit/>
            </a:bodyPr>
            <a:lstStyle/>
            <a:p>
              <a:pPr marL="0" marR="0" lvl="0" indent="0" algn="l" rtl="0">
                <a:lnSpc>
                  <a:spcPct val="90000"/>
                </a:lnSpc>
                <a:spcBef>
                  <a:spcPts val="0"/>
                </a:spcBef>
                <a:spcAft>
                  <a:spcPts val="0"/>
                </a:spcAft>
                <a:buClr>
                  <a:schemeClr val="dk1"/>
                </a:buClr>
                <a:buSzPts val="2100"/>
                <a:buFont typeface="Calibri"/>
                <a:buNone/>
              </a:pPr>
              <a:r>
                <a:rPr lang="es-ES" sz="2100" b="0" i="0">
                  <a:solidFill>
                    <a:schemeClr val="dk1"/>
                  </a:solidFill>
                  <a:latin typeface="Calibri"/>
                  <a:ea typeface="Calibri"/>
                  <a:cs typeface="Calibri"/>
                  <a:sym typeface="Calibri"/>
                </a:rPr>
                <a:t>El conflicto es inevitable en el entorno del proyecto.</a:t>
              </a:r>
              <a:endParaRPr sz="2100">
                <a:solidFill>
                  <a:schemeClr val="dk1"/>
                </a:solidFill>
                <a:latin typeface="Calibri"/>
                <a:ea typeface="Calibri"/>
                <a:cs typeface="Calibri"/>
                <a:sym typeface="Calibri"/>
              </a:endParaRPr>
            </a:p>
          </p:txBody>
        </p:sp>
        <p:cxnSp>
          <p:nvCxnSpPr>
            <p:cNvPr id="452" name="Google Shape;452;p51"/>
            <p:cNvCxnSpPr/>
            <p:nvPr/>
          </p:nvCxnSpPr>
          <p:spPr>
            <a:xfrm>
              <a:off x="0" y="754758"/>
              <a:ext cx="8832574" cy="0"/>
            </a:xfrm>
            <a:prstGeom prst="straightConnector1">
              <a:avLst/>
            </a:prstGeom>
            <a:solidFill>
              <a:srgbClr val="4372C3"/>
            </a:solidFill>
            <a:ln w="12700" cap="flat" cmpd="sng">
              <a:solidFill>
                <a:srgbClr val="4372C3"/>
              </a:solidFill>
              <a:prstDash val="solid"/>
              <a:miter lim="800000"/>
              <a:headEnd type="none" w="sm" len="sm"/>
              <a:tailEnd type="none" w="sm" len="sm"/>
            </a:ln>
          </p:spPr>
        </p:cxnSp>
        <p:sp>
          <p:nvSpPr>
            <p:cNvPr id="453" name="Google Shape;453;p51"/>
            <p:cNvSpPr/>
            <p:nvPr/>
          </p:nvSpPr>
          <p:spPr>
            <a:xfrm>
              <a:off x="0" y="754758"/>
              <a:ext cx="8832574" cy="75475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txBox="1"/>
            <p:nvPr/>
          </p:nvSpPr>
          <p:spPr>
            <a:xfrm>
              <a:off x="0" y="754758"/>
              <a:ext cx="8832574" cy="754758"/>
            </a:xfrm>
            <a:prstGeom prst="rect">
              <a:avLst/>
            </a:prstGeom>
            <a:noFill/>
            <a:ln>
              <a:noFill/>
            </a:ln>
          </p:spPr>
          <p:txBody>
            <a:bodyPr spcFirstLastPara="1" wrap="square" lIns="80000" tIns="80000" rIns="80000" bIns="80000" anchor="t" anchorCtr="0">
              <a:noAutofit/>
            </a:bodyPr>
            <a:lstStyle/>
            <a:p>
              <a:pPr marL="0" marR="0" lvl="0" indent="0" algn="l" rtl="0">
                <a:lnSpc>
                  <a:spcPct val="90000"/>
                </a:lnSpc>
                <a:spcBef>
                  <a:spcPts val="0"/>
                </a:spcBef>
                <a:spcAft>
                  <a:spcPts val="0"/>
                </a:spcAft>
                <a:buClr>
                  <a:schemeClr val="dk1"/>
                </a:buClr>
                <a:buSzPts val="2100"/>
                <a:buFont typeface="Calibri"/>
                <a:buNone/>
              </a:pPr>
              <a:r>
                <a:rPr lang="es-ES" sz="2100" b="0" i="0">
                  <a:solidFill>
                    <a:schemeClr val="dk1"/>
                  </a:solidFill>
                  <a:latin typeface="Calibri"/>
                  <a:ea typeface="Calibri"/>
                  <a:cs typeface="Calibri"/>
                  <a:sym typeface="Calibri"/>
                </a:rPr>
                <a:t>El éxito en su gestión conllevará en resultados que mejoren la productividad y las relaciones de trabajo</a:t>
              </a:r>
              <a:endParaRPr sz="2100">
                <a:solidFill>
                  <a:schemeClr val="dk1"/>
                </a:solidFill>
                <a:latin typeface="Calibri"/>
                <a:ea typeface="Calibri"/>
                <a:cs typeface="Calibri"/>
                <a:sym typeface="Calibri"/>
              </a:endParaRPr>
            </a:p>
          </p:txBody>
        </p:sp>
      </p:grpSp>
      <p:pic>
        <p:nvPicPr>
          <p:cNvPr id="455" name="Google Shape;455;p51"/>
          <p:cNvPicPr preferRelativeResize="0"/>
          <p:nvPr/>
        </p:nvPicPr>
        <p:blipFill rotWithShape="1">
          <a:blip r:embed="rId3">
            <a:alphaModFix/>
          </a:blip>
          <a:srcRect/>
          <a:stretch/>
        </p:blipFill>
        <p:spPr>
          <a:xfrm>
            <a:off x="3251801" y="3241105"/>
            <a:ext cx="7833603" cy="2077130"/>
          </a:xfrm>
          <a:prstGeom prst="rect">
            <a:avLst/>
          </a:prstGeom>
          <a:noFill/>
          <a:ln>
            <a:noFill/>
          </a:ln>
        </p:spPr>
      </p:pic>
      <p:sp>
        <p:nvSpPr>
          <p:cNvPr id="2" name="CuadroTexto 1">
            <a:extLst>
              <a:ext uri="{FF2B5EF4-FFF2-40B4-BE49-F238E27FC236}">
                <a16:creationId xmlns:a16="http://schemas.microsoft.com/office/drawing/2014/main" id="{C9DD91F2-223E-528D-E746-1B7251161854}"/>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grpSp>
        <p:nvGrpSpPr>
          <p:cNvPr id="462" name="Google Shape;462;p52"/>
          <p:cNvGrpSpPr/>
          <p:nvPr/>
        </p:nvGrpSpPr>
        <p:grpSpPr>
          <a:xfrm>
            <a:off x="2004041" y="885916"/>
            <a:ext cx="8570843" cy="1622911"/>
            <a:chOff x="-1" y="1"/>
            <a:chExt cx="8570843" cy="1622911"/>
          </a:xfrm>
        </p:grpSpPr>
        <p:sp>
          <p:nvSpPr>
            <p:cNvPr id="463" name="Google Shape;463;p52"/>
            <p:cNvSpPr/>
            <p:nvPr/>
          </p:nvSpPr>
          <p:spPr>
            <a:xfrm rot="-5400000">
              <a:off x="3473965" y="-3473965"/>
              <a:ext cx="1622911" cy="8570843"/>
            </a:xfrm>
            <a:prstGeom prst="flowChartManualOperation">
              <a:avLst/>
            </a:prstGeom>
            <a:solidFill>
              <a:schemeClr val="lt1"/>
            </a:solidFill>
            <a:ln w="12700" cap="flat" cmpd="sng">
              <a:solidFill>
                <a:srgbClr val="659C4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64" name="Google Shape;464;p52"/>
            <p:cNvSpPr txBox="1"/>
            <p:nvPr/>
          </p:nvSpPr>
          <p:spPr>
            <a:xfrm>
              <a:off x="-1" y="324583"/>
              <a:ext cx="8570843" cy="973747"/>
            </a:xfrm>
            <a:prstGeom prst="rect">
              <a:avLst/>
            </a:prstGeom>
            <a:noFill/>
            <a:ln>
              <a:noFill/>
            </a:ln>
          </p:spPr>
          <p:txBody>
            <a:bodyPr spcFirstLastPara="1" wrap="square" lIns="127000" tIns="0" rIns="127000" bIns="0" anchor="ctr" anchorCtr="0">
              <a:noAutofit/>
            </a:bodyPr>
            <a:lstStyle/>
            <a:p>
              <a:pPr marL="0" marR="0" lvl="0" indent="0" algn="just" rtl="0">
                <a:lnSpc>
                  <a:spcPct val="90000"/>
                </a:lnSpc>
                <a:spcBef>
                  <a:spcPts val="0"/>
                </a:spcBef>
                <a:spcAft>
                  <a:spcPts val="0"/>
                </a:spcAft>
                <a:buClr>
                  <a:schemeClr val="lt1"/>
                </a:buClr>
                <a:buSzPts val="2000"/>
                <a:buFont typeface="Calibri"/>
                <a:buNone/>
              </a:pPr>
              <a:r>
                <a:rPr lang="es-ES" sz="2000" b="1" dirty="0">
                  <a:solidFill>
                    <a:schemeClr val="tx1"/>
                  </a:solidFill>
                  <a:latin typeface="Calibri"/>
                  <a:ea typeface="Calibri"/>
                  <a:cs typeface="Calibri"/>
                  <a:sym typeface="Calibri"/>
                </a:rPr>
                <a:t>Inteligencia emocional:</a:t>
              </a:r>
              <a:endParaRPr dirty="0">
                <a:solidFill>
                  <a:schemeClr val="tx1"/>
                </a:solidFill>
              </a:endParaRPr>
            </a:p>
            <a:p>
              <a:pPr marL="0" marR="0" lvl="0" indent="0" algn="just" rtl="0">
                <a:lnSpc>
                  <a:spcPct val="90000"/>
                </a:lnSpc>
                <a:spcBef>
                  <a:spcPts val="700"/>
                </a:spcBef>
                <a:spcAft>
                  <a:spcPts val="0"/>
                </a:spcAft>
                <a:buClr>
                  <a:schemeClr val="lt1"/>
                </a:buClr>
                <a:buSzPts val="2000"/>
                <a:buFont typeface="Calibri"/>
                <a:buNone/>
              </a:pPr>
              <a:r>
                <a:rPr lang="es-ES" sz="2000" dirty="0">
                  <a:solidFill>
                    <a:schemeClr val="tx1"/>
                  </a:solidFill>
                  <a:latin typeface="Calibri"/>
                  <a:ea typeface="Calibri"/>
                  <a:cs typeface="Calibri"/>
                  <a:sym typeface="Calibri"/>
                </a:rPr>
                <a:t>Es la capacidad de conocerse y manejarse así mismo, junto con una toma de conciencia y la capacidad de gestionar la relación con los demás</a:t>
              </a:r>
              <a:endParaRPr dirty="0">
                <a:solidFill>
                  <a:schemeClr val="tx1"/>
                </a:solidFill>
              </a:endParaRPr>
            </a:p>
          </p:txBody>
        </p:sp>
      </p:grpSp>
      <p:grpSp>
        <p:nvGrpSpPr>
          <p:cNvPr id="465" name="Google Shape;465;p52"/>
          <p:cNvGrpSpPr/>
          <p:nvPr/>
        </p:nvGrpSpPr>
        <p:grpSpPr>
          <a:xfrm>
            <a:off x="2557567" y="2491184"/>
            <a:ext cx="7923992" cy="3237760"/>
            <a:chOff x="3872" y="0"/>
            <a:chExt cx="7923992" cy="3237760"/>
          </a:xfrm>
        </p:grpSpPr>
        <p:sp>
          <p:nvSpPr>
            <p:cNvPr id="466" name="Google Shape;466;p52"/>
            <p:cNvSpPr/>
            <p:nvPr/>
          </p:nvSpPr>
          <p:spPr>
            <a:xfrm>
              <a:off x="3742207" y="0"/>
              <a:ext cx="1278063" cy="852042"/>
            </a:xfrm>
            <a:prstGeom prst="roundRect">
              <a:avLst>
                <a:gd name="adj" fmla="val 10000"/>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2"/>
            <p:cNvSpPr txBox="1"/>
            <p:nvPr/>
          </p:nvSpPr>
          <p:spPr>
            <a:xfrm>
              <a:off x="3767162" y="24955"/>
              <a:ext cx="1228153" cy="802132"/>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s-ES" sz="1500">
                  <a:solidFill>
                    <a:schemeClr val="lt1"/>
                  </a:solidFill>
                  <a:latin typeface="Calibri"/>
                  <a:ea typeface="Calibri"/>
                  <a:cs typeface="Calibri"/>
                  <a:sym typeface="Calibri"/>
                </a:rPr>
                <a:t>Inteligencia Emocional</a:t>
              </a:r>
              <a:endParaRPr/>
            </a:p>
          </p:txBody>
        </p:sp>
        <p:sp>
          <p:nvSpPr>
            <p:cNvPr id="468" name="Google Shape;468;p52"/>
            <p:cNvSpPr/>
            <p:nvPr/>
          </p:nvSpPr>
          <p:spPr>
            <a:xfrm>
              <a:off x="2304386" y="852042"/>
              <a:ext cx="2076852" cy="340816"/>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rgbClr val="599BD5"/>
              </a:solidFill>
              <a:prstDash val="solid"/>
              <a:miter lim="800000"/>
              <a:headEnd type="none" w="sm" len="sm"/>
              <a:tailEnd type="none" w="sm" len="sm"/>
            </a:ln>
          </p:spPr>
          <p:txBody>
            <a:bodyPr/>
            <a:lstStyle/>
            <a:p>
              <a:endParaRPr lang="es-PE"/>
            </a:p>
          </p:txBody>
        </p:sp>
        <p:sp>
          <p:nvSpPr>
            <p:cNvPr id="469" name="Google Shape;469;p52"/>
            <p:cNvSpPr/>
            <p:nvPr/>
          </p:nvSpPr>
          <p:spPr>
            <a:xfrm>
              <a:off x="1665355" y="1192859"/>
              <a:ext cx="1278063" cy="852042"/>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2"/>
            <p:cNvSpPr txBox="1"/>
            <p:nvPr/>
          </p:nvSpPr>
          <p:spPr>
            <a:xfrm>
              <a:off x="1690310" y="1217814"/>
              <a:ext cx="1228153" cy="802132"/>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s-ES" sz="1500">
                  <a:solidFill>
                    <a:schemeClr val="lt1"/>
                  </a:solidFill>
                  <a:latin typeface="Calibri"/>
                  <a:ea typeface="Calibri"/>
                  <a:cs typeface="Calibri"/>
                  <a:sym typeface="Calibri"/>
                </a:rPr>
                <a:t>Habilidades de Autogestión</a:t>
              </a:r>
              <a:endParaRPr/>
            </a:p>
          </p:txBody>
        </p:sp>
        <p:sp>
          <p:nvSpPr>
            <p:cNvPr id="471" name="Google Shape;471;p52"/>
            <p:cNvSpPr/>
            <p:nvPr/>
          </p:nvSpPr>
          <p:spPr>
            <a:xfrm>
              <a:off x="642904" y="2044901"/>
              <a:ext cx="1661482" cy="340816"/>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chemeClr val="accent6"/>
              </a:solidFill>
              <a:prstDash val="solid"/>
              <a:miter lim="800000"/>
              <a:headEnd type="none" w="sm" len="sm"/>
              <a:tailEnd type="none" w="sm" len="sm"/>
            </a:ln>
          </p:spPr>
          <p:txBody>
            <a:bodyPr/>
            <a:lstStyle/>
            <a:p>
              <a:endParaRPr lang="es-PE"/>
            </a:p>
          </p:txBody>
        </p:sp>
        <p:sp>
          <p:nvSpPr>
            <p:cNvPr id="472" name="Google Shape;472;p52"/>
            <p:cNvSpPr/>
            <p:nvPr/>
          </p:nvSpPr>
          <p:spPr>
            <a:xfrm>
              <a:off x="3872" y="2385718"/>
              <a:ext cx="1278063" cy="852042"/>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2"/>
            <p:cNvSpPr txBox="1"/>
            <p:nvPr/>
          </p:nvSpPr>
          <p:spPr>
            <a:xfrm>
              <a:off x="28827" y="2410673"/>
              <a:ext cx="1228153" cy="802132"/>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s-ES" sz="1500">
                  <a:solidFill>
                    <a:schemeClr val="lt1"/>
                  </a:solidFill>
                  <a:latin typeface="Calibri"/>
                  <a:ea typeface="Calibri"/>
                  <a:cs typeface="Calibri"/>
                  <a:sym typeface="Calibri"/>
                </a:rPr>
                <a:t>Auto Conocimiento</a:t>
              </a:r>
              <a:endParaRPr/>
            </a:p>
          </p:txBody>
        </p:sp>
        <p:sp>
          <p:nvSpPr>
            <p:cNvPr id="474" name="Google Shape;474;p52"/>
            <p:cNvSpPr/>
            <p:nvPr/>
          </p:nvSpPr>
          <p:spPr>
            <a:xfrm>
              <a:off x="2258666" y="2044901"/>
              <a:ext cx="91440" cy="340816"/>
            </a:xfrm>
            <a:custGeom>
              <a:avLst/>
              <a:gdLst/>
              <a:ahLst/>
              <a:cxnLst/>
              <a:rect l="l" t="t" r="r" b="b"/>
              <a:pathLst>
                <a:path w="120000" h="120000" extrusionOk="0">
                  <a:moveTo>
                    <a:pt x="60000" y="0"/>
                  </a:moveTo>
                  <a:lnTo>
                    <a:pt x="60000" y="120000"/>
                  </a:lnTo>
                </a:path>
              </a:pathLst>
            </a:custGeom>
            <a:noFill/>
            <a:ln w="12700" cap="flat" cmpd="sng">
              <a:solidFill>
                <a:schemeClr val="accent6"/>
              </a:solidFill>
              <a:prstDash val="solid"/>
              <a:miter lim="800000"/>
              <a:headEnd type="none" w="sm" len="sm"/>
              <a:tailEnd type="none" w="sm" len="sm"/>
            </a:ln>
          </p:spPr>
          <p:txBody>
            <a:bodyPr/>
            <a:lstStyle/>
            <a:p>
              <a:endParaRPr lang="es-PE"/>
            </a:p>
          </p:txBody>
        </p:sp>
        <p:sp>
          <p:nvSpPr>
            <p:cNvPr id="475" name="Google Shape;475;p52"/>
            <p:cNvSpPr/>
            <p:nvPr/>
          </p:nvSpPr>
          <p:spPr>
            <a:xfrm>
              <a:off x="1665355" y="2385718"/>
              <a:ext cx="1278063" cy="852042"/>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2"/>
            <p:cNvSpPr txBox="1"/>
            <p:nvPr/>
          </p:nvSpPr>
          <p:spPr>
            <a:xfrm>
              <a:off x="1690310" y="2410673"/>
              <a:ext cx="1228153" cy="802132"/>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s-ES" sz="1500">
                  <a:solidFill>
                    <a:schemeClr val="lt1"/>
                  </a:solidFill>
                  <a:latin typeface="Calibri"/>
                  <a:ea typeface="Calibri"/>
                  <a:cs typeface="Calibri"/>
                  <a:sym typeface="Calibri"/>
                </a:rPr>
                <a:t>Auto Regulación</a:t>
              </a:r>
              <a:endParaRPr/>
            </a:p>
          </p:txBody>
        </p:sp>
        <p:sp>
          <p:nvSpPr>
            <p:cNvPr id="477" name="Google Shape;477;p52"/>
            <p:cNvSpPr/>
            <p:nvPr/>
          </p:nvSpPr>
          <p:spPr>
            <a:xfrm>
              <a:off x="2304386" y="2044901"/>
              <a:ext cx="1661482" cy="340816"/>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chemeClr val="accent6"/>
              </a:solidFill>
              <a:prstDash val="solid"/>
              <a:miter lim="800000"/>
              <a:headEnd type="none" w="sm" len="sm"/>
              <a:tailEnd type="none" w="sm" len="sm"/>
            </a:ln>
          </p:spPr>
          <p:txBody>
            <a:bodyPr/>
            <a:lstStyle/>
            <a:p>
              <a:endParaRPr lang="es-PE"/>
            </a:p>
          </p:txBody>
        </p:sp>
        <p:sp>
          <p:nvSpPr>
            <p:cNvPr id="478" name="Google Shape;478;p52"/>
            <p:cNvSpPr/>
            <p:nvPr/>
          </p:nvSpPr>
          <p:spPr>
            <a:xfrm>
              <a:off x="3326837" y="2385718"/>
              <a:ext cx="1278063" cy="852042"/>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2"/>
            <p:cNvSpPr txBox="1"/>
            <p:nvPr/>
          </p:nvSpPr>
          <p:spPr>
            <a:xfrm>
              <a:off x="3351792" y="2410673"/>
              <a:ext cx="1228153" cy="802132"/>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s-ES" sz="1500">
                  <a:solidFill>
                    <a:schemeClr val="lt1"/>
                  </a:solidFill>
                  <a:latin typeface="Calibri"/>
                  <a:ea typeface="Calibri"/>
                  <a:cs typeface="Calibri"/>
                  <a:sym typeface="Calibri"/>
                </a:rPr>
                <a:t>Motivación</a:t>
              </a:r>
              <a:endParaRPr/>
            </a:p>
          </p:txBody>
        </p:sp>
        <p:sp>
          <p:nvSpPr>
            <p:cNvPr id="480" name="Google Shape;480;p52"/>
            <p:cNvSpPr/>
            <p:nvPr/>
          </p:nvSpPr>
          <p:spPr>
            <a:xfrm>
              <a:off x="4381239" y="852042"/>
              <a:ext cx="2076852" cy="340816"/>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599BD5"/>
              </a:solidFill>
              <a:prstDash val="solid"/>
              <a:miter lim="800000"/>
              <a:headEnd type="none" w="sm" len="sm"/>
              <a:tailEnd type="none" w="sm" len="sm"/>
            </a:ln>
          </p:spPr>
          <p:txBody>
            <a:bodyPr/>
            <a:lstStyle/>
            <a:p>
              <a:endParaRPr lang="es-PE"/>
            </a:p>
          </p:txBody>
        </p:sp>
        <p:sp>
          <p:nvSpPr>
            <p:cNvPr id="481" name="Google Shape;481;p52"/>
            <p:cNvSpPr/>
            <p:nvPr/>
          </p:nvSpPr>
          <p:spPr>
            <a:xfrm>
              <a:off x="5819060" y="1192859"/>
              <a:ext cx="1278063" cy="852042"/>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2"/>
            <p:cNvSpPr txBox="1"/>
            <p:nvPr/>
          </p:nvSpPr>
          <p:spPr>
            <a:xfrm>
              <a:off x="5844015" y="1217814"/>
              <a:ext cx="1228153" cy="802132"/>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s-ES" sz="1500">
                  <a:solidFill>
                    <a:schemeClr val="lt1"/>
                  </a:solidFill>
                  <a:latin typeface="Calibri"/>
                  <a:ea typeface="Calibri"/>
                  <a:cs typeface="Calibri"/>
                  <a:sym typeface="Calibri"/>
                </a:rPr>
                <a:t>Habilidades de Relacionamiento</a:t>
              </a:r>
              <a:endParaRPr/>
            </a:p>
          </p:txBody>
        </p:sp>
        <p:sp>
          <p:nvSpPr>
            <p:cNvPr id="483" name="Google Shape;483;p52"/>
            <p:cNvSpPr/>
            <p:nvPr/>
          </p:nvSpPr>
          <p:spPr>
            <a:xfrm>
              <a:off x="5627351" y="2044901"/>
              <a:ext cx="830741" cy="340816"/>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chemeClr val="accent6"/>
              </a:solidFill>
              <a:prstDash val="solid"/>
              <a:miter lim="800000"/>
              <a:headEnd type="none" w="sm" len="sm"/>
              <a:tailEnd type="none" w="sm" len="sm"/>
            </a:ln>
          </p:spPr>
          <p:txBody>
            <a:bodyPr/>
            <a:lstStyle/>
            <a:p>
              <a:endParaRPr lang="es-PE"/>
            </a:p>
          </p:txBody>
        </p:sp>
        <p:sp>
          <p:nvSpPr>
            <p:cNvPr id="484" name="Google Shape;484;p52"/>
            <p:cNvSpPr/>
            <p:nvPr/>
          </p:nvSpPr>
          <p:spPr>
            <a:xfrm>
              <a:off x="4988319" y="2385718"/>
              <a:ext cx="1278063" cy="852042"/>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2"/>
            <p:cNvSpPr txBox="1"/>
            <p:nvPr/>
          </p:nvSpPr>
          <p:spPr>
            <a:xfrm>
              <a:off x="5013274" y="2410673"/>
              <a:ext cx="1228153" cy="802132"/>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s-ES" sz="1500">
                  <a:solidFill>
                    <a:schemeClr val="lt1"/>
                  </a:solidFill>
                  <a:latin typeface="Calibri"/>
                  <a:ea typeface="Calibri"/>
                  <a:cs typeface="Calibri"/>
                  <a:sym typeface="Calibri"/>
                </a:rPr>
                <a:t>Empatía</a:t>
              </a:r>
              <a:endParaRPr/>
            </a:p>
          </p:txBody>
        </p:sp>
        <p:sp>
          <p:nvSpPr>
            <p:cNvPr id="486" name="Google Shape;486;p52"/>
            <p:cNvSpPr/>
            <p:nvPr/>
          </p:nvSpPr>
          <p:spPr>
            <a:xfrm>
              <a:off x="6458092" y="2044901"/>
              <a:ext cx="830741" cy="340816"/>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chemeClr val="accent6"/>
              </a:solidFill>
              <a:prstDash val="solid"/>
              <a:miter lim="800000"/>
              <a:headEnd type="none" w="sm" len="sm"/>
              <a:tailEnd type="none" w="sm" len="sm"/>
            </a:ln>
          </p:spPr>
          <p:txBody>
            <a:bodyPr/>
            <a:lstStyle/>
            <a:p>
              <a:endParaRPr lang="es-PE"/>
            </a:p>
          </p:txBody>
        </p:sp>
        <p:sp>
          <p:nvSpPr>
            <p:cNvPr id="487" name="Google Shape;487;p52"/>
            <p:cNvSpPr/>
            <p:nvPr/>
          </p:nvSpPr>
          <p:spPr>
            <a:xfrm>
              <a:off x="6649801" y="2385718"/>
              <a:ext cx="1278063" cy="852042"/>
            </a:xfrm>
            <a:prstGeom prst="roundRect">
              <a:avLst>
                <a:gd name="adj" fmla="val 10000"/>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2"/>
            <p:cNvSpPr txBox="1"/>
            <p:nvPr/>
          </p:nvSpPr>
          <p:spPr>
            <a:xfrm>
              <a:off x="6674756" y="2410673"/>
              <a:ext cx="1228153" cy="802132"/>
            </a:xfrm>
            <a:prstGeom prst="rect">
              <a:avLst/>
            </a:prstGeom>
            <a:noFill/>
            <a:ln>
              <a:noFill/>
            </a:ln>
          </p:spPr>
          <p:txBody>
            <a:bodyPr spcFirstLastPara="1" wrap="square" lIns="57150" tIns="57150" rIns="57150" bIns="57150" anchor="ctr" anchorCtr="0">
              <a:noAutofit/>
            </a:bodyPr>
            <a:lstStyle/>
            <a:p>
              <a:pPr marL="0" marR="0" lvl="0" indent="0" algn="ctr" rtl="0">
                <a:lnSpc>
                  <a:spcPct val="90000"/>
                </a:lnSpc>
                <a:spcBef>
                  <a:spcPts val="0"/>
                </a:spcBef>
                <a:spcAft>
                  <a:spcPts val="0"/>
                </a:spcAft>
                <a:buClr>
                  <a:schemeClr val="lt1"/>
                </a:buClr>
                <a:buSzPts val="1500"/>
                <a:buFont typeface="Calibri"/>
                <a:buNone/>
              </a:pPr>
              <a:r>
                <a:rPr lang="es-ES" sz="1500">
                  <a:solidFill>
                    <a:schemeClr val="lt1"/>
                  </a:solidFill>
                  <a:latin typeface="Calibri"/>
                  <a:ea typeface="Calibri"/>
                  <a:cs typeface="Calibri"/>
                  <a:sym typeface="Calibri"/>
                </a:rPr>
                <a:t>Habilidades Sociales</a:t>
              </a:r>
              <a:endParaRPr/>
            </a:p>
          </p:txBody>
        </p:sp>
      </p:grpSp>
      <p:sp>
        <p:nvSpPr>
          <p:cNvPr id="2" name="CuadroTexto 1">
            <a:extLst>
              <a:ext uri="{FF2B5EF4-FFF2-40B4-BE49-F238E27FC236}">
                <a16:creationId xmlns:a16="http://schemas.microsoft.com/office/drawing/2014/main" id="{5374E01F-D034-8736-39D2-D61A965F2AD3}"/>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3"/>
          <p:cNvSpPr txBox="1">
            <a:spLocks noGrp="1"/>
          </p:cNvSpPr>
          <p:nvPr>
            <p:ph type="title" idx="4294967295"/>
          </p:nvPr>
        </p:nvSpPr>
        <p:spPr>
          <a:xfrm>
            <a:off x="1562100" y="899886"/>
            <a:ext cx="11315700" cy="706438"/>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4000" dirty="0">
                <a:solidFill>
                  <a:schemeClr val="tx1"/>
                </a:solidFill>
                <a:latin typeface="Calibri"/>
                <a:ea typeface="Calibri"/>
                <a:cs typeface="Calibri"/>
                <a:sym typeface="Calibri"/>
              </a:rPr>
              <a:t>Desarrollo del personal</a:t>
            </a:r>
            <a:endParaRPr sz="4000" dirty="0">
              <a:solidFill>
                <a:schemeClr val="tx1"/>
              </a:solidFill>
              <a:latin typeface="Calibri"/>
              <a:ea typeface="Calibri"/>
              <a:cs typeface="Calibri"/>
              <a:sym typeface="Calibri"/>
            </a:endParaRPr>
          </a:p>
        </p:txBody>
      </p:sp>
      <p:sp>
        <p:nvSpPr>
          <p:cNvPr id="495" name="Google Shape;495;p53"/>
          <p:cNvSpPr txBox="1"/>
          <p:nvPr/>
        </p:nvSpPr>
        <p:spPr>
          <a:xfrm>
            <a:off x="1752603" y="1682289"/>
            <a:ext cx="5154115" cy="3980650"/>
          </a:xfrm>
          <a:prstGeom prst="rect">
            <a:avLst/>
          </a:prstGeom>
          <a:noFill/>
          <a:ln>
            <a:noFill/>
          </a:ln>
        </p:spPr>
        <p:txBody>
          <a:bodyPr spcFirstLastPara="1" wrap="square" lIns="91425" tIns="45700" rIns="91425" bIns="45700" anchor="t" anchorCtr="0">
            <a:normAutofit lnSpcReduction="10000"/>
          </a:bodyPr>
          <a:lstStyle/>
          <a:p>
            <a:pPr marL="0" marR="0" lvl="0" indent="0" algn="just" rtl="0">
              <a:lnSpc>
                <a:spcPct val="150000"/>
              </a:lnSpc>
              <a:spcBef>
                <a:spcPts val="0"/>
              </a:spcBef>
              <a:spcAft>
                <a:spcPts val="0"/>
              </a:spcAft>
              <a:buClr>
                <a:schemeClr val="dk1"/>
              </a:buClr>
              <a:buSzPts val="2000"/>
              <a:buFont typeface="Arial"/>
              <a:buNone/>
            </a:pPr>
            <a:r>
              <a:rPr lang="es-ES" sz="2000" b="1" dirty="0">
                <a:solidFill>
                  <a:schemeClr val="dk1"/>
                </a:solidFill>
                <a:latin typeface="Calibri"/>
                <a:ea typeface="Calibri"/>
                <a:cs typeface="Calibri"/>
                <a:sym typeface="Calibri"/>
              </a:rPr>
              <a:t>TEAM BUILDING</a:t>
            </a:r>
            <a:endParaRPr dirty="0"/>
          </a:p>
          <a:p>
            <a:pPr marL="228600" marR="0" lvl="0" indent="-228600" algn="just" rtl="0">
              <a:lnSpc>
                <a:spcPct val="150000"/>
              </a:lnSpc>
              <a:spcBef>
                <a:spcPts val="1000"/>
              </a:spcBef>
              <a:spcAft>
                <a:spcPts val="0"/>
              </a:spcAft>
              <a:buClr>
                <a:schemeClr val="dk1"/>
              </a:buClr>
              <a:buSzPts val="2000"/>
              <a:buFont typeface="Arial"/>
              <a:buChar char="•"/>
            </a:pPr>
            <a:r>
              <a:rPr lang="es-ES" sz="2000" dirty="0">
                <a:solidFill>
                  <a:schemeClr val="dk1"/>
                </a:solidFill>
                <a:latin typeface="Calibri"/>
                <a:ea typeface="Calibri"/>
                <a:cs typeface="Calibri"/>
                <a:sym typeface="Calibri"/>
              </a:rPr>
              <a:t>Consiste en transformar al equipo de proyecto en un grupo cohesivo que trabaja para los mejores intereses del proyecto incrementando su rendimiento como Equipo y del Proyecto. </a:t>
            </a:r>
            <a:endParaRPr dirty="0"/>
          </a:p>
          <a:p>
            <a:pPr marL="228600" marR="0" lvl="0" indent="-228600" algn="just" rtl="0">
              <a:lnSpc>
                <a:spcPct val="150000"/>
              </a:lnSpc>
              <a:spcBef>
                <a:spcPts val="1000"/>
              </a:spcBef>
              <a:spcAft>
                <a:spcPts val="0"/>
              </a:spcAft>
              <a:buClr>
                <a:schemeClr val="dk1"/>
              </a:buClr>
              <a:buSzPts val="2000"/>
              <a:buFont typeface="Arial"/>
              <a:buChar char="•"/>
            </a:pPr>
            <a:r>
              <a:rPr lang="es-ES" sz="2000" dirty="0">
                <a:solidFill>
                  <a:schemeClr val="dk1"/>
                </a:solidFill>
                <a:latin typeface="Calibri"/>
                <a:ea typeface="Calibri"/>
                <a:cs typeface="Calibri"/>
                <a:sym typeface="Calibri"/>
              </a:rPr>
              <a:t>Se requiere que los miembros del Equipo Interactúen entre sí</a:t>
            </a:r>
            <a:endParaRPr dirty="0"/>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496" name="Google Shape;496;p53"/>
          <p:cNvPicPr preferRelativeResize="0"/>
          <p:nvPr/>
        </p:nvPicPr>
        <p:blipFill rotWithShape="1">
          <a:blip r:embed="rId3">
            <a:alphaModFix/>
          </a:blip>
          <a:srcRect/>
          <a:stretch/>
        </p:blipFill>
        <p:spPr>
          <a:xfrm>
            <a:off x="7153275" y="1941156"/>
            <a:ext cx="4286250" cy="3495675"/>
          </a:xfrm>
          <a:prstGeom prst="rect">
            <a:avLst/>
          </a:prstGeom>
          <a:noFill/>
          <a:ln>
            <a:noFill/>
          </a:ln>
        </p:spPr>
      </p:pic>
      <p:sp>
        <p:nvSpPr>
          <p:cNvPr id="2" name="CuadroTexto 1">
            <a:extLst>
              <a:ext uri="{FF2B5EF4-FFF2-40B4-BE49-F238E27FC236}">
                <a16:creationId xmlns:a16="http://schemas.microsoft.com/office/drawing/2014/main" id="{FFA932D4-181C-9001-C4BC-9A635A19F81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3" name="Google Shape;503;p54"/>
          <p:cNvPicPr preferRelativeResize="0"/>
          <p:nvPr/>
        </p:nvPicPr>
        <p:blipFill rotWithShape="1">
          <a:blip r:embed="rId3">
            <a:alphaModFix/>
          </a:blip>
          <a:srcRect/>
          <a:stretch/>
        </p:blipFill>
        <p:spPr>
          <a:xfrm>
            <a:off x="2196394" y="1527400"/>
            <a:ext cx="8474125" cy="4487543"/>
          </a:xfrm>
          <a:prstGeom prst="rect">
            <a:avLst/>
          </a:prstGeom>
          <a:noFill/>
          <a:ln>
            <a:noFill/>
          </a:ln>
        </p:spPr>
      </p:pic>
      <p:sp>
        <p:nvSpPr>
          <p:cNvPr id="7" name="Google Shape;501;p54">
            <a:extLst>
              <a:ext uri="{FF2B5EF4-FFF2-40B4-BE49-F238E27FC236}">
                <a16:creationId xmlns:a16="http://schemas.microsoft.com/office/drawing/2014/main" id="{82009408-9A91-4006-9749-B35AA1822375}"/>
              </a:ext>
            </a:extLst>
          </p:cNvPr>
          <p:cNvSpPr txBox="1">
            <a:spLocks/>
          </p:cNvSpPr>
          <p:nvPr/>
        </p:nvSpPr>
        <p:spPr>
          <a:xfrm>
            <a:off x="2196393" y="849131"/>
            <a:ext cx="8474126" cy="706308"/>
          </a:xfrm>
          <a:prstGeom prst="rect">
            <a:avLst/>
          </a:prstGeom>
          <a:solidFill>
            <a:schemeClr val="bg1"/>
          </a:solidFill>
          <a:ln>
            <a:noFill/>
          </a:ln>
        </p:spPr>
        <p:txBody>
          <a:bodyPr spcFirstLastPara="1" wrap="square" lIns="121900" tIns="0" rIns="121900" bIns="609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800"/>
              <a:buFont typeface="Quattrocento Sans"/>
              <a:buNone/>
              <a:defRPr sz="3733" b="0"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ES" sz="4000" dirty="0">
                <a:solidFill>
                  <a:schemeClr val="tx1"/>
                </a:solidFill>
                <a:latin typeface="Calibri"/>
                <a:ea typeface="Calibri"/>
                <a:cs typeface="Calibri"/>
                <a:sym typeface="Calibri"/>
              </a:rPr>
              <a:t>Desarrollo del personal</a:t>
            </a:r>
          </a:p>
        </p:txBody>
      </p:sp>
      <p:sp>
        <p:nvSpPr>
          <p:cNvPr id="2" name="CuadroTexto 1">
            <a:extLst>
              <a:ext uri="{FF2B5EF4-FFF2-40B4-BE49-F238E27FC236}">
                <a16:creationId xmlns:a16="http://schemas.microsoft.com/office/drawing/2014/main" id="{A3556072-4A16-CB79-3231-8A9643C7A156}"/>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10" name="Google Shape;510;p55"/>
          <p:cNvPicPr preferRelativeResize="0"/>
          <p:nvPr/>
        </p:nvPicPr>
        <p:blipFill rotWithShape="1">
          <a:blip r:embed="rId3">
            <a:alphaModFix/>
          </a:blip>
          <a:srcRect/>
          <a:stretch/>
        </p:blipFill>
        <p:spPr>
          <a:xfrm>
            <a:off x="1827908" y="604176"/>
            <a:ext cx="9221092" cy="5491823"/>
          </a:xfrm>
          <a:prstGeom prst="rect">
            <a:avLst/>
          </a:prstGeom>
          <a:noFill/>
          <a:ln>
            <a:noFill/>
          </a:ln>
        </p:spPr>
      </p:pic>
      <p:sp>
        <p:nvSpPr>
          <p:cNvPr id="2" name="CuadroTexto 1">
            <a:extLst>
              <a:ext uri="{FF2B5EF4-FFF2-40B4-BE49-F238E27FC236}">
                <a16:creationId xmlns:a16="http://schemas.microsoft.com/office/drawing/2014/main" id="{009EE244-703F-D89A-7BBE-AEFF84AB155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FB681384-66C7-23B9-3275-3D6C57F06900}"/>
              </a:ext>
            </a:extLst>
          </p:cNvPr>
          <p:cNvGrpSpPr/>
          <p:nvPr/>
        </p:nvGrpSpPr>
        <p:grpSpPr>
          <a:xfrm>
            <a:off x="10717618" y="5385392"/>
            <a:ext cx="441250" cy="441250"/>
            <a:chOff x="10526232" y="5438554"/>
            <a:chExt cx="590106" cy="590106"/>
          </a:xfrm>
        </p:grpSpPr>
        <p:sp>
          <p:nvSpPr>
            <p:cNvPr id="2" name="Rectángulo 1">
              <a:extLst>
                <a:ext uri="{FF2B5EF4-FFF2-40B4-BE49-F238E27FC236}">
                  <a16:creationId xmlns:a16="http://schemas.microsoft.com/office/drawing/2014/main" id="{BA329269-0B56-F3CB-65C6-B2C8E80C4A64}"/>
                </a:ext>
              </a:extLst>
            </p:cNvPr>
            <p:cNvSpPr/>
            <p:nvPr/>
          </p:nvSpPr>
          <p:spPr>
            <a:xfrm>
              <a:off x="10526232" y="5438554"/>
              <a:ext cx="590106" cy="5901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Flecha derecha 2">
              <a:extLst>
                <a:ext uri="{FF2B5EF4-FFF2-40B4-BE49-F238E27FC236}">
                  <a16:creationId xmlns:a16="http://schemas.microsoft.com/office/drawing/2014/main" id="{C7F75A40-F550-85E7-D5F5-489E8F8D6E12}"/>
                </a:ext>
              </a:extLst>
            </p:cNvPr>
            <p:cNvSpPr/>
            <p:nvPr/>
          </p:nvSpPr>
          <p:spPr>
            <a:xfrm>
              <a:off x="10704273" y="5612449"/>
              <a:ext cx="234023" cy="242316"/>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5" name="CuadroTexto 4">
            <a:extLst>
              <a:ext uri="{FF2B5EF4-FFF2-40B4-BE49-F238E27FC236}">
                <a16:creationId xmlns:a16="http://schemas.microsoft.com/office/drawing/2014/main" id="{1D29DCA6-CC95-74C6-2434-4F65822CF571}"/>
              </a:ext>
            </a:extLst>
          </p:cNvPr>
          <p:cNvSpPr txBox="1"/>
          <p:nvPr/>
        </p:nvSpPr>
        <p:spPr>
          <a:xfrm>
            <a:off x="7211719" y="4209007"/>
            <a:ext cx="4043066" cy="646331"/>
          </a:xfrm>
          <a:prstGeom prst="rect">
            <a:avLst/>
          </a:prstGeom>
          <a:noFill/>
        </p:spPr>
        <p:txBody>
          <a:bodyPr wrap="square" rtlCol="0">
            <a:spAutoFit/>
          </a:bodyPr>
          <a:lstStyle/>
          <a:p>
            <a:pPr algn="r"/>
            <a:r>
              <a:rPr lang="es-ES_tradnl" sz="3600" b="1" dirty="0">
                <a:solidFill>
                  <a:schemeClr val="bg1"/>
                </a:solidFill>
                <a:latin typeface="Roboto" panose="02000000000000000000" pitchFamily="2" charset="0"/>
                <a:ea typeface="Roboto" panose="02000000000000000000" pitchFamily="2" charset="0"/>
              </a:rPr>
              <a:t>Autoevaluación</a:t>
            </a:r>
          </a:p>
        </p:txBody>
      </p:sp>
      <p:sp>
        <p:nvSpPr>
          <p:cNvPr id="6" name="CuadroTexto 5">
            <a:extLst>
              <a:ext uri="{FF2B5EF4-FFF2-40B4-BE49-F238E27FC236}">
                <a16:creationId xmlns:a16="http://schemas.microsoft.com/office/drawing/2014/main" id="{072B848C-5EB1-AFEF-DBB9-899006E71E91}"/>
              </a:ext>
            </a:extLst>
          </p:cNvPr>
          <p:cNvSpPr txBox="1"/>
          <p:nvPr/>
        </p:nvSpPr>
        <p:spPr>
          <a:xfrm>
            <a:off x="9718158" y="4799485"/>
            <a:ext cx="1536627" cy="369332"/>
          </a:xfrm>
          <a:prstGeom prst="rect">
            <a:avLst/>
          </a:prstGeom>
          <a:noFill/>
        </p:spPr>
        <p:txBody>
          <a:bodyPr wrap="square" rtlCol="0">
            <a:spAutoFit/>
          </a:bodyPr>
          <a:lstStyle/>
          <a:p>
            <a:pPr algn="r"/>
            <a:r>
              <a:rPr lang="es-ES_tradnl" dirty="0">
                <a:solidFill>
                  <a:schemeClr val="bg1"/>
                </a:solidFill>
                <a:latin typeface="Roboto" panose="02000000000000000000" pitchFamily="2" charset="0"/>
                <a:ea typeface="Roboto" panose="02000000000000000000" pitchFamily="2" charset="0"/>
              </a:rPr>
              <a:t>Sesión 1</a:t>
            </a:r>
          </a:p>
        </p:txBody>
      </p:sp>
    </p:spTree>
    <p:extLst>
      <p:ext uri="{BB962C8B-B14F-4D97-AF65-F5344CB8AC3E}">
        <p14:creationId xmlns:p14="http://schemas.microsoft.com/office/powerpoint/2010/main" val="1936616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AB0844B7-A4D7-5E90-CCE1-81A0915D10CF}"/>
              </a:ext>
            </a:extLst>
          </p:cNvPr>
          <p:cNvSpPr txBox="1"/>
          <p:nvPr/>
        </p:nvSpPr>
        <p:spPr>
          <a:xfrm>
            <a:off x="2234924" y="859747"/>
            <a:ext cx="3208947" cy="400110"/>
          </a:xfrm>
          <a:prstGeom prst="rect">
            <a:avLst/>
          </a:prstGeom>
          <a:noFill/>
        </p:spPr>
        <p:txBody>
          <a:bodyPr wrap="square" rtlCol="0">
            <a:spAutoFit/>
          </a:bodyPr>
          <a:lstStyle/>
          <a:p>
            <a:r>
              <a:rPr lang="es-ES_tradnl" sz="2000" b="1" dirty="0">
                <a:solidFill>
                  <a:srgbClr val="002060"/>
                </a:solidFill>
                <a:latin typeface="Roboto" panose="02000000000000000000" pitchFamily="2" charset="0"/>
                <a:ea typeface="Roboto" panose="02000000000000000000" pitchFamily="2" charset="0"/>
              </a:rPr>
              <a:t>Práctica Calificada</a:t>
            </a:r>
          </a:p>
        </p:txBody>
      </p:sp>
      <p:cxnSp>
        <p:nvCxnSpPr>
          <p:cNvPr id="4" name="Conector recto de flecha 3">
            <a:extLst>
              <a:ext uri="{FF2B5EF4-FFF2-40B4-BE49-F238E27FC236}">
                <a16:creationId xmlns:a16="http://schemas.microsoft.com/office/drawing/2014/main" id="{2406E181-6F2D-2260-462D-FEA5B0A87127}"/>
              </a:ext>
            </a:extLst>
          </p:cNvPr>
          <p:cNvCxnSpPr>
            <a:cxnSpLocks/>
          </p:cNvCxnSpPr>
          <p:nvPr/>
        </p:nvCxnSpPr>
        <p:spPr>
          <a:xfrm>
            <a:off x="2144975" y="799772"/>
            <a:ext cx="0" cy="545148"/>
          </a:xfrm>
          <a:prstGeom prst="straightConnector1">
            <a:avLst/>
          </a:prstGeom>
          <a:ln/>
        </p:spPr>
        <p:style>
          <a:lnRef idx="3">
            <a:schemeClr val="dk1"/>
          </a:lnRef>
          <a:fillRef idx="0">
            <a:schemeClr val="dk1"/>
          </a:fillRef>
          <a:effectRef idx="2">
            <a:schemeClr val="dk1"/>
          </a:effectRef>
          <a:fontRef idx="minor">
            <a:schemeClr val="tx1"/>
          </a:fontRef>
        </p:style>
      </p:cxnSp>
      <p:sp>
        <p:nvSpPr>
          <p:cNvPr id="5" name="CuadroTexto 4">
            <a:extLst>
              <a:ext uri="{FF2B5EF4-FFF2-40B4-BE49-F238E27FC236}">
                <a16:creationId xmlns:a16="http://schemas.microsoft.com/office/drawing/2014/main" id="{4588CAA9-2B5B-5B73-DF33-8AEE8CFD491F}"/>
              </a:ext>
            </a:extLst>
          </p:cNvPr>
          <p:cNvSpPr txBox="1"/>
          <p:nvPr/>
        </p:nvSpPr>
        <p:spPr>
          <a:xfrm>
            <a:off x="2743200" y="1866167"/>
            <a:ext cx="7179477" cy="523220"/>
          </a:xfrm>
          <a:prstGeom prst="rect">
            <a:avLst/>
          </a:prstGeom>
          <a:noFill/>
        </p:spPr>
        <p:txBody>
          <a:bodyPr wrap="square" rtlCol="0">
            <a:spAutoFit/>
          </a:bodyPr>
          <a:lstStyle/>
          <a:p>
            <a:pPr algn="just"/>
            <a:r>
              <a:rPr lang="es-PE" sz="1400" b="1" i="0" dirty="0">
                <a:solidFill>
                  <a:srgbClr val="000000"/>
                </a:solidFill>
                <a:effectLst/>
                <a:latin typeface="Roboto" panose="02000000000000000000" pitchFamily="2" charset="0"/>
                <a:ea typeface="Roboto" panose="02000000000000000000" pitchFamily="2" charset="0"/>
              </a:rPr>
              <a:t>En esta sesión se desarrollará una práctica calificada referente a las habilidades directivas y de liderazgo </a:t>
            </a:r>
            <a:r>
              <a:rPr lang="es-ES" sz="1400" b="1" i="0" dirty="0">
                <a:solidFill>
                  <a:srgbClr val="000000"/>
                </a:solidFill>
                <a:effectLst/>
                <a:latin typeface="Roboto" panose="02000000000000000000" pitchFamily="2" charset="0"/>
                <a:ea typeface="Roboto" panose="02000000000000000000" pitchFamily="2" charset="0"/>
              </a:rPr>
              <a:t>para la gerencia de tecnologías de información.</a:t>
            </a:r>
            <a:endParaRPr lang="es-ES_tradnl" sz="1400" b="1" dirty="0">
              <a:solidFill>
                <a:srgbClr val="4156A6"/>
              </a:solidFill>
              <a:latin typeface="Roboto" panose="02000000000000000000" pitchFamily="2" charset="0"/>
              <a:ea typeface="Roboto" panose="02000000000000000000" pitchFamily="2" charset="0"/>
            </a:endParaRPr>
          </a:p>
        </p:txBody>
      </p:sp>
      <p:sp>
        <p:nvSpPr>
          <p:cNvPr id="7" name="Elipse 6">
            <a:extLst>
              <a:ext uri="{FF2B5EF4-FFF2-40B4-BE49-F238E27FC236}">
                <a16:creationId xmlns:a16="http://schemas.microsoft.com/office/drawing/2014/main" id="{5703483C-78FA-13A9-EB40-91062376A63F}"/>
              </a:ext>
            </a:extLst>
          </p:cNvPr>
          <p:cNvSpPr/>
          <p:nvPr/>
        </p:nvSpPr>
        <p:spPr>
          <a:xfrm>
            <a:off x="2269323" y="2013477"/>
            <a:ext cx="228600" cy="228600"/>
          </a:xfrm>
          <a:prstGeom prst="ellipse">
            <a:avLst/>
          </a:prstGeom>
          <a:solidFill>
            <a:schemeClr val="bg1"/>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5">
            <a:extLst>
              <a:ext uri="{FF2B5EF4-FFF2-40B4-BE49-F238E27FC236}">
                <a16:creationId xmlns:a16="http://schemas.microsoft.com/office/drawing/2014/main" id="{39140C20-B684-244D-9574-AB016A09788D}"/>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a:t>
            </a:r>
            <a:r>
              <a:rPr lang="es-ES_tradnl" dirty="0">
                <a:solidFill>
                  <a:schemeClr val="bg1"/>
                </a:solidFill>
                <a:latin typeface="Roboto" panose="02000000000000000000" pitchFamily="2" charset="0"/>
                <a:ea typeface="Roboto" panose="02000000000000000000" pitchFamily="2" charset="0"/>
              </a:rPr>
              <a:t>1</a:t>
            </a:r>
            <a:endParaRPr lang="es-ES_tradnl" sz="1800" dirty="0">
              <a:solidFill>
                <a:schemeClr val="bg1"/>
              </a:solidFill>
              <a:latin typeface="Roboto" panose="02000000000000000000" pitchFamily="2" charset="0"/>
              <a:ea typeface="Roboto" panose="02000000000000000000" pitchFamily="2" charset="0"/>
            </a:endParaRPr>
          </a:p>
        </p:txBody>
      </p:sp>
      <p:pic>
        <p:nvPicPr>
          <p:cNvPr id="14" name="Imagen 13">
            <a:extLst>
              <a:ext uri="{FF2B5EF4-FFF2-40B4-BE49-F238E27FC236}">
                <a16:creationId xmlns:a16="http://schemas.microsoft.com/office/drawing/2014/main" id="{8EDF5C63-B787-2588-DFE9-375635832D9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571" b="90000" l="9957" r="89827">
                        <a14:foregroundMark x1="59307" y1="9286" x2="60390" y2="8571"/>
                        <a14:foregroundMark x1="29654" y1="54286" x2="30736" y2="62857"/>
                        <a14:foregroundMark x1="41342" y1="32143" x2="45022" y2="67500"/>
                        <a14:foregroundMark x1="45887" y1="67857" x2="55195" y2="36786"/>
                        <a14:foregroundMark x1="55195" y1="36786" x2="63203" y2="54286"/>
                        <a14:foregroundMark x1="63203" y1="54286" x2="60390" y2="72500"/>
                        <a14:foregroundMark x1="60390" y1="72500" x2="60390" y2="72500"/>
                        <a14:foregroundMark x1="55628" y1="83571" x2="55411" y2="81429"/>
                        <a14:foregroundMark x1="57359" y1="83571" x2="57359" y2="82143"/>
                        <a14:foregroundMark x1="26623" y1="45714" x2="26623" y2="43929"/>
                      </a14:backgroundRemoval>
                    </a14:imgEffect>
                  </a14:imgLayer>
                </a14:imgProps>
              </a:ext>
            </a:extLst>
          </a:blip>
          <a:stretch>
            <a:fillRect/>
          </a:stretch>
        </p:blipFill>
        <p:spPr>
          <a:xfrm>
            <a:off x="4132663" y="3331253"/>
            <a:ext cx="4400550" cy="2667000"/>
          </a:xfrm>
          <a:prstGeom prst="rect">
            <a:avLst/>
          </a:prstGeom>
        </p:spPr>
      </p:pic>
    </p:spTree>
    <p:extLst>
      <p:ext uri="{BB962C8B-B14F-4D97-AF65-F5344CB8AC3E}">
        <p14:creationId xmlns:p14="http://schemas.microsoft.com/office/powerpoint/2010/main" val="2744008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1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DEBD99B-CA10-6501-17AA-200A12475B0F}"/>
              </a:ext>
            </a:extLst>
          </p:cNvPr>
          <p:cNvSpPr txBox="1"/>
          <p:nvPr/>
        </p:nvSpPr>
        <p:spPr>
          <a:xfrm>
            <a:off x="959775" y="983665"/>
            <a:ext cx="5455202" cy="1015663"/>
          </a:xfrm>
          <a:prstGeom prst="rect">
            <a:avLst/>
          </a:prstGeom>
          <a:noFill/>
        </p:spPr>
        <p:txBody>
          <a:bodyPr wrap="square" rtlCol="0">
            <a:spAutoFit/>
          </a:bodyPr>
          <a:lstStyle/>
          <a:p>
            <a:r>
              <a:rPr lang="es-ES_tradnl" sz="2000" dirty="0">
                <a:solidFill>
                  <a:schemeClr val="bg1"/>
                </a:solidFill>
                <a:latin typeface="Roboto" panose="02000000000000000000" pitchFamily="2" charset="0"/>
                <a:ea typeface="Roboto" panose="02000000000000000000" pitchFamily="2" charset="0"/>
              </a:rPr>
              <a:t>Después de haber visualizado el video en la  </a:t>
            </a:r>
            <a:r>
              <a:rPr lang="es-ES_tradnl" sz="2000" dirty="0" err="1">
                <a:solidFill>
                  <a:schemeClr val="bg1"/>
                </a:solidFill>
                <a:latin typeface="Roboto" panose="02000000000000000000" pitchFamily="2" charset="0"/>
                <a:ea typeface="Roboto" panose="02000000000000000000" pitchFamily="2" charset="0"/>
              </a:rPr>
              <a:t>slide</a:t>
            </a:r>
            <a:r>
              <a:rPr lang="es-ES_tradnl" sz="2000" dirty="0">
                <a:solidFill>
                  <a:schemeClr val="bg1"/>
                </a:solidFill>
                <a:latin typeface="Roboto" panose="02000000000000000000" pitchFamily="2" charset="0"/>
                <a:ea typeface="Roboto" panose="02000000000000000000" pitchFamily="2" charset="0"/>
              </a:rPr>
              <a:t> anterior, </a:t>
            </a:r>
            <a:r>
              <a:rPr lang="es-ES_tradnl" sz="2000" b="1" dirty="0">
                <a:solidFill>
                  <a:schemeClr val="bg1"/>
                </a:solidFill>
                <a:latin typeface="Roboto" panose="02000000000000000000" pitchFamily="2" charset="0"/>
                <a:ea typeface="Roboto" panose="02000000000000000000" pitchFamily="2" charset="0"/>
              </a:rPr>
              <a:t>reflexionamos y respondemos las siguientes interrogantes:</a:t>
            </a:r>
          </a:p>
        </p:txBody>
      </p:sp>
      <p:sp>
        <p:nvSpPr>
          <p:cNvPr id="3" name="Rectángulo 2">
            <a:extLst>
              <a:ext uri="{FF2B5EF4-FFF2-40B4-BE49-F238E27FC236}">
                <a16:creationId xmlns:a16="http://schemas.microsoft.com/office/drawing/2014/main" id="{0064DD55-C896-6B6D-3790-1270E619F80F}"/>
              </a:ext>
            </a:extLst>
          </p:cNvPr>
          <p:cNvSpPr/>
          <p:nvPr/>
        </p:nvSpPr>
        <p:spPr>
          <a:xfrm>
            <a:off x="1406340" y="2854847"/>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CuadroTexto 3">
            <a:extLst>
              <a:ext uri="{FF2B5EF4-FFF2-40B4-BE49-F238E27FC236}">
                <a16:creationId xmlns:a16="http://schemas.microsoft.com/office/drawing/2014/main" id="{BEAA196C-01C9-8837-184B-9C4C844F7203}"/>
              </a:ext>
            </a:extLst>
          </p:cNvPr>
          <p:cNvSpPr txBox="1"/>
          <p:nvPr/>
        </p:nvSpPr>
        <p:spPr>
          <a:xfrm>
            <a:off x="1427606" y="2907604"/>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01</a:t>
            </a:r>
          </a:p>
        </p:txBody>
      </p:sp>
      <p:sp>
        <p:nvSpPr>
          <p:cNvPr id="5" name="CuadroTexto 4">
            <a:extLst>
              <a:ext uri="{FF2B5EF4-FFF2-40B4-BE49-F238E27FC236}">
                <a16:creationId xmlns:a16="http://schemas.microsoft.com/office/drawing/2014/main" id="{E3DD2F94-3CBD-0930-090B-95F1DF353AF2}"/>
              </a:ext>
            </a:extLst>
          </p:cNvPr>
          <p:cNvSpPr txBox="1"/>
          <p:nvPr/>
        </p:nvSpPr>
        <p:spPr>
          <a:xfrm>
            <a:off x="2132142" y="2841451"/>
            <a:ext cx="4282835" cy="420628"/>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¿Qué son las habilidades directivas?</a:t>
            </a:r>
          </a:p>
        </p:txBody>
      </p:sp>
      <p:sp>
        <p:nvSpPr>
          <p:cNvPr id="6" name="Rectángulo 5">
            <a:extLst>
              <a:ext uri="{FF2B5EF4-FFF2-40B4-BE49-F238E27FC236}">
                <a16:creationId xmlns:a16="http://schemas.microsoft.com/office/drawing/2014/main" id="{A8461466-9DA5-4FB2-909A-9C25612F7BC6}"/>
              </a:ext>
            </a:extLst>
          </p:cNvPr>
          <p:cNvSpPr/>
          <p:nvPr/>
        </p:nvSpPr>
        <p:spPr>
          <a:xfrm>
            <a:off x="1406340" y="3970851"/>
            <a:ext cx="603213" cy="5851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 name="CuadroTexto 6">
            <a:extLst>
              <a:ext uri="{FF2B5EF4-FFF2-40B4-BE49-F238E27FC236}">
                <a16:creationId xmlns:a16="http://schemas.microsoft.com/office/drawing/2014/main" id="{B5A2B4B7-6C83-1933-76A1-7BBE3229EEC4}"/>
              </a:ext>
            </a:extLst>
          </p:cNvPr>
          <p:cNvSpPr txBox="1"/>
          <p:nvPr/>
        </p:nvSpPr>
        <p:spPr>
          <a:xfrm>
            <a:off x="1427606" y="4023608"/>
            <a:ext cx="603213" cy="479684"/>
          </a:xfrm>
          <a:prstGeom prst="rect">
            <a:avLst/>
          </a:prstGeom>
          <a:noFill/>
        </p:spPr>
        <p:txBody>
          <a:bodyPr wrap="square" rtlCol="0">
            <a:spAutoFit/>
          </a:bodyPr>
          <a:lstStyle/>
          <a:p>
            <a:pPr algn="ctr"/>
            <a:r>
              <a:rPr lang="es-ES_tradnl" sz="2400" b="1" dirty="0">
                <a:solidFill>
                  <a:srgbClr val="002060"/>
                </a:solidFill>
                <a:latin typeface="Roboto" panose="02000000000000000000" pitchFamily="2" charset="0"/>
                <a:ea typeface="Roboto" panose="02000000000000000000" pitchFamily="2" charset="0"/>
              </a:rPr>
              <a:t>02</a:t>
            </a:r>
          </a:p>
        </p:txBody>
      </p:sp>
      <p:sp>
        <p:nvSpPr>
          <p:cNvPr id="8" name="CuadroTexto 7">
            <a:extLst>
              <a:ext uri="{FF2B5EF4-FFF2-40B4-BE49-F238E27FC236}">
                <a16:creationId xmlns:a16="http://schemas.microsoft.com/office/drawing/2014/main" id="{57D0AD6D-A61C-0E04-AD73-EFD00C1E220B}"/>
              </a:ext>
            </a:extLst>
          </p:cNvPr>
          <p:cNvSpPr txBox="1"/>
          <p:nvPr/>
        </p:nvSpPr>
        <p:spPr>
          <a:xfrm>
            <a:off x="2132142" y="3868470"/>
            <a:ext cx="5455202" cy="789960"/>
          </a:xfrm>
          <a:prstGeom prst="rect">
            <a:avLst/>
          </a:prstGeom>
          <a:noFill/>
        </p:spPr>
        <p:txBody>
          <a:bodyPr wrap="square" rtlCol="0">
            <a:spAutoFit/>
          </a:bodyPr>
          <a:lstStyle/>
          <a:p>
            <a:pPr>
              <a:lnSpc>
                <a:spcPct val="150000"/>
              </a:lnSpc>
            </a:pPr>
            <a:r>
              <a:rPr lang="es-ES" sz="1600" dirty="0">
                <a:solidFill>
                  <a:schemeClr val="bg1"/>
                </a:solidFill>
                <a:latin typeface="Roboto" panose="02000000000000000000" pitchFamily="2" charset="0"/>
                <a:ea typeface="Roboto" panose="02000000000000000000" pitchFamily="2" charset="0"/>
              </a:rPr>
              <a:t>¿Cree usted que un jefe de TI puede gerenciar adecuadamente sin ser un líder?</a:t>
            </a:r>
          </a:p>
        </p:txBody>
      </p:sp>
      <p:cxnSp>
        <p:nvCxnSpPr>
          <p:cNvPr id="12" name="Conector recto de flecha 11">
            <a:extLst>
              <a:ext uri="{FF2B5EF4-FFF2-40B4-BE49-F238E27FC236}">
                <a16:creationId xmlns:a16="http://schemas.microsoft.com/office/drawing/2014/main" id="{D67D664B-E9A2-04BE-8CC2-BDD310126989}"/>
              </a:ext>
            </a:extLst>
          </p:cNvPr>
          <p:cNvCxnSpPr>
            <a:cxnSpLocks/>
          </p:cNvCxnSpPr>
          <p:nvPr/>
        </p:nvCxnSpPr>
        <p:spPr>
          <a:xfrm>
            <a:off x="874713" y="884835"/>
            <a:ext cx="0" cy="1220412"/>
          </a:xfrm>
          <a:prstGeom prst="straightConnector1">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90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uadroTexto 18">
            <a:extLst>
              <a:ext uri="{FF2B5EF4-FFF2-40B4-BE49-F238E27FC236}">
                <a16:creationId xmlns:a16="http://schemas.microsoft.com/office/drawing/2014/main" id="{ACCC4A1A-2670-7370-67BD-2E5B82F62819}"/>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
        <p:nvSpPr>
          <p:cNvPr id="23" name="Google Shape;122;p17">
            <a:extLst>
              <a:ext uri="{FF2B5EF4-FFF2-40B4-BE49-F238E27FC236}">
                <a16:creationId xmlns:a16="http://schemas.microsoft.com/office/drawing/2014/main" id="{A629867E-395F-F82F-C136-0CCC5931F520}"/>
              </a:ext>
            </a:extLst>
          </p:cNvPr>
          <p:cNvSpPr txBox="1">
            <a:spLocks/>
          </p:cNvSpPr>
          <p:nvPr/>
        </p:nvSpPr>
        <p:spPr>
          <a:xfrm>
            <a:off x="1300070" y="1054045"/>
            <a:ext cx="10561693" cy="706308"/>
          </a:xfrm>
          <a:prstGeom prst="rect">
            <a:avLst/>
          </a:prstGeom>
          <a:noFill/>
          <a:ln>
            <a:noFill/>
          </a:ln>
        </p:spPr>
        <p:txBody>
          <a:bodyPr spcFirstLastPara="1" wrap="square" lIns="121900" tIns="0" rIns="121900" bIns="60925"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800"/>
              <a:buFont typeface="Quattrocento Sans"/>
              <a:buNone/>
              <a:defRPr sz="3733" b="0"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FFFFFF"/>
              </a:buClr>
              <a:buSzPts val="2800"/>
              <a:buFont typeface="Quattrocento Sans"/>
              <a:buNone/>
              <a:tabLst/>
              <a:defRPr/>
            </a:pPr>
            <a:r>
              <a:rPr kumimoji="0" lang="es-ES" sz="3200" b="0" i="0" u="none" strike="noStrike" kern="0" cap="none" spc="0" normalizeH="0" baseline="0" noProof="0">
                <a:ln>
                  <a:noFill/>
                </a:ln>
                <a:solidFill>
                  <a:srgbClr val="000000"/>
                </a:solidFill>
                <a:effectLst/>
                <a:uLnTx/>
                <a:uFillTx/>
                <a:latin typeface="Calibri"/>
                <a:ea typeface="Calibri"/>
                <a:cs typeface="Calibri"/>
                <a:sym typeface="Calibri"/>
              </a:rPr>
              <a:t>Habilidades para la dirección </a:t>
            </a:r>
            <a:endParaRPr kumimoji="0" lang="es-ES"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4" name="Google Shape;125;p17">
            <a:extLst>
              <a:ext uri="{FF2B5EF4-FFF2-40B4-BE49-F238E27FC236}">
                <a16:creationId xmlns:a16="http://schemas.microsoft.com/office/drawing/2014/main" id="{FD1D7E59-BD7B-D95B-81EC-BA8FEF246FF7}"/>
              </a:ext>
            </a:extLst>
          </p:cNvPr>
          <p:cNvSpPr/>
          <p:nvPr/>
        </p:nvSpPr>
        <p:spPr>
          <a:xfrm>
            <a:off x="2764886" y="1760353"/>
            <a:ext cx="8124668" cy="2315347"/>
          </a:xfrm>
          <a:prstGeom prst="rect">
            <a:avLst/>
          </a:prstGeom>
          <a:noFill/>
          <a:ln>
            <a:noFill/>
          </a:ln>
        </p:spPr>
        <p:txBody>
          <a:bodyPr spcFirstLastPara="1" wrap="square" lIns="91425" tIns="45700" rIns="91425" bIns="45700" anchor="t" anchorCtr="0">
            <a:noAutofit/>
          </a:bodyPr>
          <a:lstStyle/>
          <a:p>
            <a:pPr>
              <a:buClr>
                <a:srgbClr val="000000"/>
              </a:buClr>
              <a:buFont typeface="Arial"/>
              <a:buNone/>
            </a:pPr>
            <a:r>
              <a:rPr lang="es-ES" sz="2800" kern="0" dirty="0">
                <a:solidFill>
                  <a:srgbClr val="000000"/>
                </a:solidFill>
                <a:latin typeface="Times New Roman"/>
                <a:ea typeface="Times New Roman"/>
                <a:cs typeface="Times New Roman"/>
                <a:sym typeface="Times New Roman"/>
              </a:rPr>
              <a:t>Eric </a:t>
            </a:r>
            <a:r>
              <a:rPr lang="es-ES" sz="2800" kern="0" dirty="0" err="1">
                <a:solidFill>
                  <a:srgbClr val="000000"/>
                </a:solidFill>
                <a:latin typeface="Times New Roman"/>
                <a:ea typeface="Times New Roman"/>
                <a:cs typeface="Times New Roman"/>
                <a:sym typeface="Times New Roman"/>
              </a:rPr>
              <a:t>Landowski</a:t>
            </a:r>
            <a:r>
              <a:rPr lang="es-ES" sz="2800" kern="0" dirty="0">
                <a:solidFill>
                  <a:srgbClr val="000000"/>
                </a:solidFill>
                <a:latin typeface="Times New Roman"/>
                <a:ea typeface="Times New Roman"/>
                <a:cs typeface="Times New Roman"/>
                <a:sym typeface="Times New Roman"/>
              </a:rPr>
              <a:t>, en </a:t>
            </a:r>
            <a:r>
              <a:rPr lang="es-ES" sz="2800" i="1" kern="0" dirty="0">
                <a:solidFill>
                  <a:srgbClr val="000000"/>
                </a:solidFill>
                <a:latin typeface="Times New Roman"/>
                <a:ea typeface="Times New Roman"/>
                <a:cs typeface="Times New Roman"/>
                <a:sym typeface="Times New Roman"/>
              </a:rPr>
              <a:t>El Lenguaje Administrativo</a:t>
            </a:r>
            <a:r>
              <a:rPr lang="es-ES" sz="2800" kern="0" dirty="0">
                <a:solidFill>
                  <a:srgbClr val="000000"/>
                </a:solidFill>
                <a:latin typeface="Times New Roman"/>
                <a:ea typeface="Times New Roman"/>
                <a:cs typeface="Times New Roman"/>
                <a:sym typeface="Times New Roman"/>
              </a:rPr>
              <a:t>,  propone que  “ninguna práctica institucional puede ser neutra desde el punto de vista de la producción de significaciones.  Esto implica en particular que todas las actividades administrativas tienen el estatuto de prácticas </a:t>
            </a:r>
            <a:r>
              <a:rPr lang="es-ES" sz="2800" u="sng" kern="0" dirty="0">
                <a:solidFill>
                  <a:srgbClr val="000000"/>
                </a:solidFill>
                <a:latin typeface="Times New Roman"/>
                <a:ea typeface="Times New Roman"/>
                <a:cs typeface="Times New Roman"/>
                <a:sym typeface="Times New Roman"/>
              </a:rPr>
              <a:t>significantes</a:t>
            </a:r>
            <a:r>
              <a:rPr lang="es-ES" sz="2800" kern="0" dirty="0">
                <a:solidFill>
                  <a:srgbClr val="000000"/>
                </a:solidFill>
                <a:latin typeface="Times New Roman"/>
                <a:ea typeface="Times New Roman"/>
                <a:cs typeface="Times New Roman"/>
                <a:sym typeface="Times New Roman"/>
              </a:rPr>
              <a:t>”.   </a:t>
            </a:r>
            <a:endParaRPr sz="4800" kern="0" dirty="0">
              <a:solidFill>
                <a:srgbClr val="000000"/>
              </a:solidFill>
              <a:latin typeface="Times New Roman"/>
              <a:ea typeface="Times New Roman"/>
              <a:cs typeface="Times New Roman"/>
              <a:sym typeface="Times New Roman"/>
            </a:endParaRPr>
          </a:p>
        </p:txBody>
      </p:sp>
      <p:sp>
        <p:nvSpPr>
          <p:cNvPr id="25" name="Google Shape;126;p17">
            <a:extLst>
              <a:ext uri="{FF2B5EF4-FFF2-40B4-BE49-F238E27FC236}">
                <a16:creationId xmlns:a16="http://schemas.microsoft.com/office/drawing/2014/main" id="{C8166215-C05F-D929-C7FF-58DC97BE27BA}"/>
              </a:ext>
            </a:extLst>
          </p:cNvPr>
          <p:cNvSpPr/>
          <p:nvPr/>
        </p:nvSpPr>
        <p:spPr>
          <a:xfrm>
            <a:off x="4982561" y="4804363"/>
            <a:ext cx="5791200" cy="639763"/>
          </a:xfrm>
          <a:prstGeom prst="rect">
            <a:avLst/>
          </a:prstGeom>
          <a:noFill/>
          <a:ln>
            <a:noFill/>
          </a:ln>
        </p:spPr>
        <p:txBody>
          <a:bodyPr spcFirstLastPara="1" wrap="square" lIns="91425" tIns="45700" rIns="91425" bIns="45700" anchor="t" anchorCtr="0">
            <a:noAutofit/>
          </a:bodyPr>
          <a:lstStyle/>
          <a:p>
            <a:pPr>
              <a:buClr>
                <a:srgbClr val="000000"/>
              </a:buClr>
              <a:buFont typeface="Arial"/>
              <a:buNone/>
            </a:pPr>
            <a:r>
              <a:rPr lang="es-ES" sz="1200" kern="0">
                <a:solidFill>
                  <a:srgbClr val="000000"/>
                </a:solidFill>
                <a:latin typeface="Times New Roman"/>
                <a:ea typeface="Times New Roman"/>
                <a:cs typeface="Times New Roman"/>
                <a:sym typeface="Times New Roman"/>
              </a:rPr>
              <a:t>Landowski, Eric. </a:t>
            </a:r>
            <a:r>
              <a:rPr lang="es-ES" sz="1200" i="1" kern="0">
                <a:solidFill>
                  <a:srgbClr val="000000"/>
                </a:solidFill>
                <a:latin typeface="Times New Roman"/>
                <a:ea typeface="Times New Roman"/>
                <a:cs typeface="Times New Roman"/>
                <a:sym typeface="Times New Roman"/>
              </a:rPr>
              <a:t>El Lenguaje Administrativo</a:t>
            </a:r>
            <a:r>
              <a:rPr lang="es-ES" sz="1200" kern="0">
                <a:solidFill>
                  <a:srgbClr val="000000"/>
                </a:solidFill>
                <a:latin typeface="Times New Roman"/>
                <a:ea typeface="Times New Roman"/>
                <a:cs typeface="Times New Roman"/>
                <a:sym typeface="Times New Roman"/>
              </a:rPr>
              <a:t>.  Versión castellana de </a:t>
            </a:r>
            <a:r>
              <a:rPr lang="es-ES" sz="1200" i="1" kern="0">
                <a:solidFill>
                  <a:srgbClr val="000000"/>
                </a:solidFill>
                <a:latin typeface="Times New Roman"/>
                <a:ea typeface="Times New Roman"/>
                <a:cs typeface="Times New Roman"/>
                <a:sym typeface="Times New Roman"/>
              </a:rPr>
              <a:t>Le Langage administratif </a:t>
            </a:r>
            <a:r>
              <a:rPr lang="es-ES" sz="1200" kern="0">
                <a:solidFill>
                  <a:srgbClr val="000000"/>
                </a:solidFill>
                <a:latin typeface="Times New Roman"/>
                <a:ea typeface="Times New Roman"/>
                <a:cs typeface="Times New Roman"/>
                <a:sym typeface="Times New Roman"/>
              </a:rPr>
              <a:t> en J. Sallois Ed, L´Administration,  París, 1974. Cuadernos de Semiótica Jurídica,  Venezuela.</a:t>
            </a:r>
            <a:r>
              <a:rPr lang="es-ES" sz="1100" kern="0">
                <a:solidFill>
                  <a:srgbClr val="000000"/>
                </a:solidFill>
                <a:latin typeface="Times New Roman"/>
                <a:ea typeface="Times New Roman"/>
                <a:cs typeface="Times New Roman"/>
                <a:sym typeface="Times New Roman"/>
              </a:rPr>
              <a:t> </a:t>
            </a:r>
            <a:endParaRPr sz="2400" kern="0">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3889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idx="4294967295"/>
          </p:nvPr>
        </p:nvSpPr>
        <p:spPr>
          <a:xfrm>
            <a:off x="1774371" y="1033463"/>
            <a:ext cx="10178143"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3200" dirty="0">
                <a:solidFill>
                  <a:schemeClr val="tx1"/>
                </a:solidFill>
                <a:latin typeface="Calibri"/>
                <a:ea typeface="Calibri"/>
                <a:cs typeface="Calibri"/>
                <a:sym typeface="Calibri"/>
              </a:rPr>
              <a:t>Habilidades para la dirección </a:t>
            </a:r>
            <a:endParaRPr sz="4000" dirty="0">
              <a:solidFill>
                <a:schemeClr val="tx1"/>
              </a:solidFill>
              <a:latin typeface="Calibri"/>
              <a:ea typeface="Calibri"/>
              <a:cs typeface="Calibri"/>
              <a:sym typeface="Calibri"/>
            </a:endParaRPr>
          </a:p>
        </p:txBody>
      </p:sp>
      <p:sp>
        <p:nvSpPr>
          <p:cNvPr id="135" name="Google Shape;135;p18"/>
          <p:cNvSpPr txBox="1">
            <a:spLocks noGrp="1"/>
          </p:cNvSpPr>
          <p:nvPr>
            <p:ph type="body" idx="4294967295"/>
          </p:nvPr>
        </p:nvSpPr>
        <p:spPr>
          <a:xfrm>
            <a:off x="1774371" y="1893888"/>
            <a:ext cx="8350250" cy="3368675"/>
          </a:xfrm>
          <a:prstGeom prst="rect">
            <a:avLst/>
          </a:prstGeom>
          <a:noFill/>
          <a:ln>
            <a:noFill/>
          </a:ln>
        </p:spPr>
        <p:txBody>
          <a:bodyPr spcFirstLastPara="1" wrap="square" lIns="91425" tIns="45700" rIns="91425" bIns="45700" anchor="t" anchorCtr="0">
            <a:normAutofit fontScale="85000" lnSpcReduction="10000"/>
          </a:bodyPr>
          <a:lstStyle/>
          <a:p>
            <a:pPr marL="609585" lvl="0" indent="-541853" algn="l" rtl="0">
              <a:lnSpc>
                <a:spcPct val="90000"/>
              </a:lnSpc>
              <a:spcBef>
                <a:spcPts val="747"/>
              </a:spcBef>
              <a:spcAft>
                <a:spcPts val="0"/>
              </a:spcAft>
              <a:buClr>
                <a:schemeClr val="dk1"/>
              </a:buClr>
              <a:buSzPts val="2800"/>
              <a:buFont typeface="Arial"/>
              <a:buNone/>
            </a:pPr>
            <a:r>
              <a:rPr lang="es-ES" sz="3800" dirty="0"/>
              <a:t>Efecto “</a:t>
            </a:r>
            <a:r>
              <a:rPr lang="es-ES" sz="3800" dirty="0" err="1"/>
              <a:t>ilocución</a:t>
            </a:r>
            <a:r>
              <a:rPr lang="es-ES" sz="3800" dirty="0"/>
              <a:t>”</a:t>
            </a:r>
            <a:endParaRPr dirty="0"/>
          </a:p>
          <a:p>
            <a:pPr marL="609585" lvl="0" indent="-541853" algn="l" rtl="0">
              <a:lnSpc>
                <a:spcPct val="90000"/>
              </a:lnSpc>
              <a:spcBef>
                <a:spcPts val="747"/>
              </a:spcBef>
              <a:spcAft>
                <a:spcPts val="0"/>
              </a:spcAft>
              <a:buClr>
                <a:schemeClr val="dk1"/>
              </a:buClr>
              <a:buSzPts val="2800"/>
              <a:buFont typeface="Arial"/>
              <a:buNone/>
            </a:pPr>
            <a:r>
              <a:rPr lang="es-ES" sz="3600" dirty="0"/>
              <a:t>En lingüística se llama así al acto por el cual el empleo del lenguaje tiene como primer efecto modificar las relaciones entre interlocutores.</a:t>
            </a:r>
            <a:endParaRPr dirty="0"/>
          </a:p>
          <a:p>
            <a:pPr marL="609585" lvl="0" indent="-541853" algn="l" rtl="0">
              <a:lnSpc>
                <a:spcPct val="90000"/>
              </a:lnSpc>
              <a:spcBef>
                <a:spcPts val="747"/>
              </a:spcBef>
              <a:spcAft>
                <a:spcPts val="0"/>
              </a:spcAft>
              <a:buClr>
                <a:schemeClr val="dk1"/>
              </a:buClr>
              <a:buSzPts val="2800"/>
              <a:buFont typeface="Arial"/>
              <a:buNone/>
            </a:pPr>
            <a:endParaRPr sz="2400" dirty="0"/>
          </a:p>
          <a:p>
            <a:pPr marL="609585" lvl="0" indent="-541853" algn="l" rtl="0">
              <a:lnSpc>
                <a:spcPct val="90000"/>
              </a:lnSpc>
              <a:spcBef>
                <a:spcPts val="747"/>
              </a:spcBef>
              <a:spcAft>
                <a:spcPts val="0"/>
              </a:spcAft>
              <a:buClr>
                <a:schemeClr val="dk1"/>
              </a:buClr>
              <a:buSzPts val="2800"/>
              <a:buFont typeface="Arial"/>
              <a:buNone/>
            </a:pPr>
            <a:r>
              <a:rPr lang="es-ES" sz="2400" dirty="0"/>
              <a:t>En la comunicación de carácter administrativo, el lenguaje trae implícito el objetivo de modificar la relación entre jefes y subordinados.   La comunicación es una herramienta por la cual se ejerce el poder.</a:t>
            </a:r>
            <a:endParaRPr dirty="0"/>
          </a:p>
        </p:txBody>
      </p:sp>
      <p:sp>
        <p:nvSpPr>
          <p:cNvPr id="133" name="Google Shape;133;p18"/>
          <p:cNvSpPr/>
          <p:nvPr/>
        </p:nvSpPr>
        <p:spPr>
          <a:xfrm>
            <a:off x="1139825" y="6027738"/>
            <a:ext cx="20574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134" name="Google Shape;134;p18"/>
          <p:cNvSpPr/>
          <p:nvPr/>
        </p:nvSpPr>
        <p:spPr>
          <a:xfrm>
            <a:off x="3808413" y="6027738"/>
            <a:ext cx="3046412"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2" name="CuadroTexto 1">
            <a:extLst>
              <a:ext uri="{FF2B5EF4-FFF2-40B4-BE49-F238E27FC236}">
                <a16:creationId xmlns:a16="http://schemas.microsoft.com/office/drawing/2014/main" id="{AD2163F9-89D8-6B4D-A259-036F0D00E57B}"/>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19"/>
          <p:cNvSpPr/>
          <p:nvPr/>
        </p:nvSpPr>
        <p:spPr>
          <a:xfrm>
            <a:off x="1139825" y="6027738"/>
            <a:ext cx="20574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143" name="Google Shape;143;p19"/>
          <p:cNvSpPr/>
          <p:nvPr/>
        </p:nvSpPr>
        <p:spPr>
          <a:xfrm>
            <a:off x="4538703" y="6203156"/>
            <a:ext cx="3046412"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144" name="Google Shape;144;p19"/>
          <p:cNvSpPr txBox="1"/>
          <p:nvPr/>
        </p:nvSpPr>
        <p:spPr>
          <a:xfrm>
            <a:off x="7050128" y="1859756"/>
            <a:ext cx="1058862" cy="2444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000" b="1">
                <a:solidFill>
                  <a:schemeClr val="dk1"/>
                </a:solidFill>
                <a:latin typeface="Arial"/>
                <a:ea typeface="Arial"/>
                <a:cs typeface="Arial"/>
                <a:sym typeface="Arial"/>
              </a:rPr>
              <a:t>FLEXIBILIDAD</a:t>
            </a:r>
            <a:endParaRPr sz="1000" b="1">
              <a:solidFill>
                <a:srgbClr val="FF0000"/>
              </a:solidFill>
              <a:latin typeface="Arial"/>
              <a:ea typeface="Arial"/>
              <a:cs typeface="Arial"/>
              <a:sym typeface="Arial"/>
            </a:endParaRPr>
          </a:p>
        </p:txBody>
      </p:sp>
      <p:grpSp>
        <p:nvGrpSpPr>
          <p:cNvPr id="145" name="Google Shape;145;p19"/>
          <p:cNvGrpSpPr/>
          <p:nvPr/>
        </p:nvGrpSpPr>
        <p:grpSpPr>
          <a:xfrm>
            <a:off x="5518190" y="2012156"/>
            <a:ext cx="4038600" cy="3810000"/>
            <a:chOff x="1632" y="1344"/>
            <a:chExt cx="2544" cy="2400"/>
          </a:xfrm>
        </p:grpSpPr>
        <p:sp>
          <p:nvSpPr>
            <p:cNvPr id="146" name="Google Shape;146;p19"/>
            <p:cNvSpPr/>
            <p:nvPr/>
          </p:nvSpPr>
          <p:spPr>
            <a:xfrm>
              <a:off x="1728" y="1440"/>
              <a:ext cx="2352" cy="2208"/>
            </a:xfrm>
            <a:prstGeom prst="ellipse">
              <a:avLst/>
            </a:prstGeom>
            <a:solidFill>
              <a:srgbClr val="FFFF99"/>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cxnSp>
          <p:nvCxnSpPr>
            <p:cNvPr id="147" name="Google Shape;147;p19"/>
            <p:cNvCxnSpPr/>
            <p:nvPr/>
          </p:nvCxnSpPr>
          <p:spPr>
            <a:xfrm>
              <a:off x="1632" y="2496"/>
              <a:ext cx="2544" cy="0"/>
            </a:xfrm>
            <a:prstGeom prst="straightConnector1">
              <a:avLst/>
            </a:prstGeom>
            <a:noFill/>
            <a:ln w="9525" cap="flat" cmpd="sng">
              <a:solidFill>
                <a:schemeClr val="dk1"/>
              </a:solidFill>
              <a:prstDash val="solid"/>
              <a:round/>
              <a:headEnd type="triangle" w="med" len="med"/>
              <a:tailEnd type="triangle" w="med" len="med"/>
            </a:ln>
          </p:spPr>
        </p:cxnSp>
        <p:cxnSp>
          <p:nvCxnSpPr>
            <p:cNvPr id="148" name="Google Shape;148;p19"/>
            <p:cNvCxnSpPr/>
            <p:nvPr/>
          </p:nvCxnSpPr>
          <p:spPr>
            <a:xfrm>
              <a:off x="2880" y="1344"/>
              <a:ext cx="0" cy="2400"/>
            </a:xfrm>
            <a:prstGeom prst="straightConnector1">
              <a:avLst/>
            </a:prstGeom>
            <a:noFill/>
            <a:ln w="9525" cap="flat" cmpd="sng">
              <a:solidFill>
                <a:schemeClr val="dk1"/>
              </a:solidFill>
              <a:prstDash val="solid"/>
              <a:round/>
              <a:headEnd type="triangle" w="med" len="med"/>
              <a:tailEnd type="triangle" w="med" len="med"/>
            </a:ln>
          </p:spPr>
        </p:cxnSp>
        <p:cxnSp>
          <p:nvCxnSpPr>
            <p:cNvPr id="149" name="Google Shape;149;p19"/>
            <p:cNvCxnSpPr/>
            <p:nvPr/>
          </p:nvCxnSpPr>
          <p:spPr>
            <a:xfrm>
              <a:off x="2064" y="1776"/>
              <a:ext cx="1728" cy="1488"/>
            </a:xfrm>
            <a:prstGeom prst="straightConnector1">
              <a:avLst/>
            </a:prstGeom>
            <a:noFill/>
            <a:ln w="9525" cap="rnd" cmpd="sng">
              <a:solidFill>
                <a:schemeClr val="dk1"/>
              </a:solidFill>
              <a:prstDash val="dot"/>
              <a:round/>
              <a:headEnd type="none" w="med" len="med"/>
              <a:tailEnd type="none" w="med" len="med"/>
            </a:ln>
          </p:spPr>
        </p:cxnSp>
        <p:cxnSp>
          <p:nvCxnSpPr>
            <p:cNvPr id="150" name="Google Shape;150;p19"/>
            <p:cNvCxnSpPr/>
            <p:nvPr/>
          </p:nvCxnSpPr>
          <p:spPr>
            <a:xfrm rot="10800000" flipH="1">
              <a:off x="1968" y="1776"/>
              <a:ext cx="1776" cy="1440"/>
            </a:xfrm>
            <a:prstGeom prst="straightConnector1">
              <a:avLst/>
            </a:prstGeom>
            <a:noFill/>
            <a:ln w="9525" cap="flat" cmpd="sng">
              <a:solidFill>
                <a:schemeClr val="dk1"/>
              </a:solidFill>
              <a:prstDash val="dot"/>
              <a:round/>
              <a:headEnd type="none" w="med" len="med"/>
              <a:tailEnd type="none" w="med" len="med"/>
            </a:ln>
          </p:spPr>
        </p:cxnSp>
      </p:grpSp>
      <p:sp>
        <p:nvSpPr>
          <p:cNvPr id="151" name="Google Shape;151;p19"/>
          <p:cNvSpPr txBox="1"/>
          <p:nvPr/>
        </p:nvSpPr>
        <p:spPr>
          <a:xfrm>
            <a:off x="7143790" y="5869781"/>
            <a:ext cx="812800" cy="2444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000" b="1">
                <a:solidFill>
                  <a:schemeClr val="dk1"/>
                </a:solidFill>
                <a:latin typeface="Arial"/>
                <a:ea typeface="Arial"/>
                <a:cs typeface="Arial"/>
                <a:sym typeface="Arial"/>
              </a:rPr>
              <a:t>CONTROL</a:t>
            </a:r>
            <a:endParaRPr sz="1000" b="1">
              <a:solidFill>
                <a:srgbClr val="FF0000"/>
              </a:solidFill>
              <a:latin typeface="Arial"/>
              <a:ea typeface="Arial"/>
              <a:cs typeface="Arial"/>
              <a:sym typeface="Arial"/>
            </a:endParaRPr>
          </a:p>
        </p:txBody>
      </p:sp>
      <p:sp>
        <p:nvSpPr>
          <p:cNvPr id="152" name="Google Shape;152;p19"/>
          <p:cNvSpPr txBox="1"/>
          <p:nvPr/>
        </p:nvSpPr>
        <p:spPr>
          <a:xfrm>
            <a:off x="9556790" y="3659981"/>
            <a:ext cx="796925" cy="2444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000" b="1">
                <a:solidFill>
                  <a:schemeClr val="dk1"/>
                </a:solidFill>
                <a:latin typeface="Arial"/>
                <a:ea typeface="Arial"/>
                <a:cs typeface="Arial"/>
                <a:sym typeface="Arial"/>
              </a:rPr>
              <a:t>EXTERNO</a:t>
            </a:r>
            <a:endParaRPr sz="2400">
              <a:solidFill>
                <a:srgbClr val="FF0000"/>
              </a:solidFill>
              <a:latin typeface="Times New Roman"/>
              <a:ea typeface="Times New Roman"/>
              <a:cs typeface="Times New Roman"/>
              <a:sym typeface="Times New Roman"/>
            </a:endParaRPr>
          </a:p>
        </p:txBody>
      </p:sp>
      <p:sp>
        <p:nvSpPr>
          <p:cNvPr id="153" name="Google Shape;153;p19"/>
          <p:cNvSpPr txBox="1"/>
          <p:nvPr/>
        </p:nvSpPr>
        <p:spPr>
          <a:xfrm>
            <a:off x="4832390" y="3672681"/>
            <a:ext cx="755650" cy="2444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000" b="1">
                <a:solidFill>
                  <a:schemeClr val="dk1"/>
                </a:solidFill>
                <a:latin typeface="Arial"/>
                <a:ea typeface="Arial"/>
                <a:cs typeface="Arial"/>
                <a:sym typeface="Arial"/>
              </a:rPr>
              <a:t>INTERNO</a:t>
            </a:r>
            <a:endParaRPr sz="1800">
              <a:solidFill>
                <a:schemeClr val="dk1"/>
              </a:solidFill>
              <a:latin typeface="Times New Roman"/>
              <a:ea typeface="Times New Roman"/>
              <a:cs typeface="Times New Roman"/>
              <a:sym typeface="Times New Roman"/>
            </a:endParaRPr>
          </a:p>
        </p:txBody>
      </p:sp>
      <p:sp>
        <p:nvSpPr>
          <p:cNvPr id="154" name="Google Shape;154;p19"/>
          <p:cNvSpPr txBox="1"/>
          <p:nvPr/>
        </p:nvSpPr>
        <p:spPr>
          <a:xfrm>
            <a:off x="8261390" y="3383756"/>
            <a:ext cx="996950" cy="2746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Times New Roman"/>
                <a:ea typeface="Times New Roman"/>
                <a:cs typeface="Times New Roman"/>
                <a:sym typeface="Times New Roman"/>
              </a:rPr>
              <a:t>“BROKER”</a:t>
            </a:r>
            <a:endParaRPr sz="2400">
              <a:solidFill>
                <a:schemeClr val="dk1"/>
              </a:solidFill>
              <a:latin typeface="Times New Roman"/>
              <a:ea typeface="Times New Roman"/>
              <a:cs typeface="Times New Roman"/>
              <a:sym typeface="Times New Roman"/>
            </a:endParaRPr>
          </a:p>
        </p:txBody>
      </p:sp>
      <p:sp>
        <p:nvSpPr>
          <p:cNvPr id="155" name="Google Shape;155;p19"/>
          <p:cNvSpPr txBox="1"/>
          <p:nvPr/>
        </p:nvSpPr>
        <p:spPr>
          <a:xfrm>
            <a:off x="9328190" y="2456656"/>
            <a:ext cx="2514600" cy="1155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FF0000"/>
                </a:solidFill>
                <a:latin typeface="Arial"/>
                <a:ea typeface="Arial"/>
                <a:cs typeface="Arial"/>
                <a:sym typeface="Arial"/>
              </a:rPr>
              <a:t>7. Crear y mantener una</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base de poder</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8.  Negociar el acuerdo y el</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compromiso</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9.  Negociar y vender ideas</a:t>
            </a:r>
            <a:endParaRPr/>
          </a:p>
        </p:txBody>
      </p:sp>
      <p:sp>
        <p:nvSpPr>
          <p:cNvPr id="156" name="Google Shape;156;p19"/>
          <p:cNvSpPr txBox="1"/>
          <p:nvPr/>
        </p:nvSpPr>
        <p:spPr>
          <a:xfrm>
            <a:off x="7651790" y="2545556"/>
            <a:ext cx="1138238" cy="2746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Times New Roman"/>
                <a:ea typeface="Times New Roman"/>
                <a:cs typeface="Times New Roman"/>
                <a:sym typeface="Times New Roman"/>
              </a:rPr>
              <a:t>INNOVADOR</a:t>
            </a:r>
            <a:endParaRPr sz="2400">
              <a:solidFill>
                <a:schemeClr val="dk1"/>
              </a:solidFill>
              <a:latin typeface="Times New Roman"/>
              <a:ea typeface="Times New Roman"/>
              <a:cs typeface="Times New Roman"/>
              <a:sym typeface="Times New Roman"/>
            </a:endParaRPr>
          </a:p>
        </p:txBody>
      </p:sp>
      <p:sp>
        <p:nvSpPr>
          <p:cNvPr id="157" name="Google Shape;157;p19"/>
          <p:cNvSpPr txBox="1"/>
          <p:nvPr/>
        </p:nvSpPr>
        <p:spPr>
          <a:xfrm>
            <a:off x="8108990" y="1586706"/>
            <a:ext cx="2362200" cy="730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FF0000"/>
                </a:solidFill>
                <a:latin typeface="Arial"/>
                <a:ea typeface="Arial"/>
                <a:cs typeface="Arial"/>
                <a:sym typeface="Arial"/>
              </a:rPr>
              <a:t>4. Convivir con el cambio</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5. Pensamiento creativo</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6. Gestionar el cambio</a:t>
            </a:r>
            <a:endParaRPr sz="1100" b="1">
              <a:solidFill>
                <a:schemeClr val="dk1"/>
              </a:solidFill>
              <a:latin typeface="Arial"/>
              <a:ea typeface="Arial"/>
              <a:cs typeface="Arial"/>
              <a:sym typeface="Arial"/>
            </a:endParaRPr>
          </a:p>
        </p:txBody>
      </p:sp>
      <p:sp>
        <p:nvSpPr>
          <p:cNvPr id="158" name="Google Shape;158;p19"/>
          <p:cNvSpPr txBox="1"/>
          <p:nvPr/>
        </p:nvSpPr>
        <p:spPr>
          <a:xfrm>
            <a:off x="6330990" y="2651919"/>
            <a:ext cx="86995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Times New Roman"/>
                <a:ea typeface="Times New Roman"/>
                <a:cs typeface="Times New Roman"/>
                <a:sym typeface="Times New Roman"/>
              </a:rPr>
              <a:t>MENTOR</a:t>
            </a:r>
            <a:endParaRPr sz="2400">
              <a:solidFill>
                <a:schemeClr val="dk1"/>
              </a:solidFill>
              <a:latin typeface="Times New Roman"/>
              <a:ea typeface="Times New Roman"/>
              <a:cs typeface="Times New Roman"/>
              <a:sym typeface="Times New Roman"/>
            </a:endParaRPr>
          </a:p>
        </p:txBody>
      </p:sp>
      <p:sp>
        <p:nvSpPr>
          <p:cNvPr id="159" name="Google Shape;159;p19"/>
          <p:cNvSpPr txBox="1"/>
          <p:nvPr/>
        </p:nvSpPr>
        <p:spPr>
          <a:xfrm>
            <a:off x="4603790" y="1329531"/>
            <a:ext cx="2819400" cy="1155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FF0000"/>
                </a:solidFill>
                <a:latin typeface="Arial"/>
                <a:ea typeface="Arial"/>
                <a:cs typeface="Arial"/>
                <a:sym typeface="Arial"/>
              </a:rPr>
              <a:t>1. Autocomprensión y  </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comprensión de los demás</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2. Comunicación interpersonal</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3. Desarrollo de los </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subordinados</a:t>
            </a:r>
            <a:endParaRPr/>
          </a:p>
        </p:txBody>
      </p:sp>
      <p:sp>
        <p:nvSpPr>
          <p:cNvPr id="160" name="Google Shape;160;p19"/>
          <p:cNvSpPr txBox="1"/>
          <p:nvPr/>
        </p:nvSpPr>
        <p:spPr>
          <a:xfrm>
            <a:off x="5822990" y="3383756"/>
            <a:ext cx="1265238" cy="2746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Times New Roman"/>
                <a:ea typeface="Times New Roman"/>
                <a:cs typeface="Times New Roman"/>
                <a:sym typeface="Times New Roman"/>
              </a:rPr>
              <a:t>FACILITADOR</a:t>
            </a:r>
            <a:endParaRPr sz="2400">
              <a:solidFill>
                <a:schemeClr val="dk1"/>
              </a:solidFill>
              <a:latin typeface="Times New Roman"/>
              <a:ea typeface="Times New Roman"/>
              <a:cs typeface="Times New Roman"/>
              <a:sym typeface="Times New Roman"/>
            </a:endParaRPr>
          </a:p>
        </p:txBody>
      </p:sp>
      <p:sp>
        <p:nvSpPr>
          <p:cNvPr id="161" name="Google Shape;161;p19"/>
          <p:cNvSpPr txBox="1"/>
          <p:nvPr/>
        </p:nvSpPr>
        <p:spPr>
          <a:xfrm>
            <a:off x="3444915" y="2697956"/>
            <a:ext cx="2378075" cy="9429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FF0000"/>
                </a:solidFill>
                <a:latin typeface="Arial"/>
                <a:ea typeface="Arial"/>
                <a:cs typeface="Arial"/>
                <a:sym typeface="Arial"/>
              </a:rPr>
              <a:t>22. Creación de equipos.</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23. Toma de decisiones</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participativa.</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24. Gestión del conflicto.</a:t>
            </a:r>
            <a:endParaRPr/>
          </a:p>
        </p:txBody>
      </p:sp>
      <p:sp>
        <p:nvSpPr>
          <p:cNvPr id="162" name="Google Shape;162;p19"/>
          <p:cNvSpPr txBox="1"/>
          <p:nvPr/>
        </p:nvSpPr>
        <p:spPr>
          <a:xfrm>
            <a:off x="3384590" y="1631156"/>
            <a:ext cx="1371600" cy="6397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b="1" dirty="0">
                <a:solidFill>
                  <a:srgbClr val="0066FF"/>
                </a:solidFill>
                <a:latin typeface="Arial"/>
                <a:ea typeface="Arial"/>
                <a:cs typeface="Arial"/>
                <a:sym typeface="Arial"/>
              </a:rPr>
              <a:t>MODELO DE RELACIONES HUMANAS</a:t>
            </a:r>
            <a:endParaRPr sz="2400" dirty="0">
              <a:solidFill>
                <a:srgbClr val="0066FF"/>
              </a:solidFill>
              <a:latin typeface="Times New Roman"/>
              <a:ea typeface="Times New Roman"/>
              <a:cs typeface="Times New Roman"/>
              <a:sym typeface="Times New Roman"/>
            </a:endParaRPr>
          </a:p>
        </p:txBody>
      </p:sp>
      <p:sp>
        <p:nvSpPr>
          <p:cNvPr id="163" name="Google Shape;163;p19"/>
          <p:cNvSpPr txBox="1"/>
          <p:nvPr/>
        </p:nvSpPr>
        <p:spPr>
          <a:xfrm>
            <a:off x="6162715" y="4831556"/>
            <a:ext cx="1366838" cy="2746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Times New Roman"/>
                <a:ea typeface="Times New Roman"/>
                <a:cs typeface="Times New Roman"/>
                <a:sym typeface="Times New Roman"/>
              </a:rPr>
              <a:t>COORDINADOR</a:t>
            </a:r>
            <a:endParaRPr sz="2400">
              <a:solidFill>
                <a:schemeClr val="dk1"/>
              </a:solidFill>
              <a:latin typeface="Times New Roman"/>
              <a:ea typeface="Times New Roman"/>
              <a:cs typeface="Times New Roman"/>
              <a:sym typeface="Times New Roman"/>
            </a:endParaRPr>
          </a:p>
        </p:txBody>
      </p:sp>
      <p:sp>
        <p:nvSpPr>
          <p:cNvPr id="164" name="Google Shape;164;p19"/>
          <p:cNvSpPr txBox="1"/>
          <p:nvPr/>
        </p:nvSpPr>
        <p:spPr>
          <a:xfrm>
            <a:off x="5213390" y="5472906"/>
            <a:ext cx="1828800" cy="730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FF0000"/>
                </a:solidFill>
                <a:latin typeface="Arial"/>
                <a:ea typeface="Arial"/>
                <a:cs typeface="Arial"/>
                <a:sym typeface="Arial"/>
              </a:rPr>
              <a:t>16. Planificación.</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17. Organización.</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18. Control.</a:t>
            </a:r>
            <a:endParaRPr/>
          </a:p>
        </p:txBody>
      </p:sp>
      <p:sp>
        <p:nvSpPr>
          <p:cNvPr id="165" name="Google Shape;165;p19"/>
          <p:cNvSpPr txBox="1"/>
          <p:nvPr/>
        </p:nvSpPr>
        <p:spPr>
          <a:xfrm>
            <a:off x="5975390" y="3993356"/>
            <a:ext cx="946150" cy="2746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Times New Roman"/>
                <a:ea typeface="Times New Roman"/>
                <a:cs typeface="Times New Roman"/>
                <a:sym typeface="Times New Roman"/>
              </a:rPr>
              <a:t>MONITOR</a:t>
            </a:r>
            <a:endParaRPr sz="2400">
              <a:solidFill>
                <a:schemeClr val="dk1"/>
              </a:solidFill>
              <a:latin typeface="Times New Roman"/>
              <a:ea typeface="Times New Roman"/>
              <a:cs typeface="Times New Roman"/>
              <a:sym typeface="Times New Roman"/>
            </a:endParaRPr>
          </a:p>
        </p:txBody>
      </p:sp>
      <p:sp>
        <p:nvSpPr>
          <p:cNvPr id="166" name="Google Shape;166;p19"/>
          <p:cNvSpPr txBox="1"/>
          <p:nvPr/>
        </p:nvSpPr>
        <p:spPr>
          <a:xfrm>
            <a:off x="3460790" y="3840956"/>
            <a:ext cx="2590800" cy="13684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FF0000"/>
                </a:solidFill>
                <a:latin typeface="Arial"/>
                <a:ea typeface="Arial"/>
                <a:cs typeface="Arial"/>
                <a:sym typeface="Arial"/>
              </a:rPr>
              <a:t>19. Recibir y organizar la</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información.</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20. Evaluar la información </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rutinaria.</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21. Responder a la </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información rutinaria.</a:t>
            </a:r>
            <a:endParaRPr/>
          </a:p>
        </p:txBody>
      </p:sp>
      <p:sp>
        <p:nvSpPr>
          <p:cNvPr id="167" name="Google Shape;167;p19"/>
          <p:cNvSpPr txBox="1"/>
          <p:nvPr/>
        </p:nvSpPr>
        <p:spPr>
          <a:xfrm>
            <a:off x="3308390" y="5396706"/>
            <a:ext cx="1371600" cy="6397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b="1">
                <a:solidFill>
                  <a:srgbClr val="0066FF"/>
                </a:solidFill>
                <a:latin typeface="Arial"/>
                <a:ea typeface="Arial"/>
                <a:cs typeface="Arial"/>
                <a:sym typeface="Arial"/>
              </a:rPr>
              <a:t>MODELO DEL PROCESO INTERNO</a:t>
            </a:r>
            <a:endParaRPr sz="2400">
              <a:solidFill>
                <a:srgbClr val="0066FF"/>
              </a:solidFill>
              <a:latin typeface="Times New Roman"/>
              <a:ea typeface="Times New Roman"/>
              <a:cs typeface="Times New Roman"/>
              <a:sym typeface="Times New Roman"/>
            </a:endParaRPr>
          </a:p>
        </p:txBody>
      </p:sp>
      <p:sp>
        <p:nvSpPr>
          <p:cNvPr id="168" name="Google Shape;168;p19"/>
          <p:cNvSpPr txBox="1"/>
          <p:nvPr/>
        </p:nvSpPr>
        <p:spPr>
          <a:xfrm>
            <a:off x="8010565" y="3947319"/>
            <a:ext cx="1339850" cy="2746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Times New Roman"/>
                <a:ea typeface="Times New Roman"/>
                <a:cs typeface="Times New Roman"/>
                <a:sym typeface="Times New Roman"/>
              </a:rPr>
              <a:t>PRODUCTOR</a:t>
            </a:r>
            <a:endParaRPr sz="2400">
              <a:solidFill>
                <a:schemeClr val="dk1"/>
              </a:solidFill>
              <a:latin typeface="Times New Roman"/>
              <a:ea typeface="Times New Roman"/>
              <a:cs typeface="Times New Roman"/>
              <a:sym typeface="Times New Roman"/>
            </a:endParaRPr>
          </a:p>
        </p:txBody>
      </p:sp>
      <p:sp>
        <p:nvSpPr>
          <p:cNvPr id="169" name="Google Shape;169;p19"/>
          <p:cNvSpPr txBox="1"/>
          <p:nvPr/>
        </p:nvSpPr>
        <p:spPr>
          <a:xfrm>
            <a:off x="9556790" y="4069556"/>
            <a:ext cx="2514600" cy="1155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FF0000"/>
                </a:solidFill>
                <a:latin typeface="Arial"/>
                <a:ea typeface="Arial"/>
                <a:cs typeface="Arial"/>
                <a:sym typeface="Arial"/>
              </a:rPr>
              <a:t>10.   Productividad</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personal y motivación.</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11. Motivar a otros.</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12. Gestión del tiempo y</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      del estrés.</a:t>
            </a:r>
            <a:endParaRPr sz="1200" b="1">
              <a:solidFill>
                <a:srgbClr val="FF0000"/>
              </a:solidFill>
              <a:latin typeface="Arial"/>
              <a:ea typeface="Arial"/>
              <a:cs typeface="Arial"/>
              <a:sym typeface="Arial"/>
            </a:endParaRPr>
          </a:p>
        </p:txBody>
      </p:sp>
      <p:sp>
        <p:nvSpPr>
          <p:cNvPr id="170" name="Google Shape;170;p19"/>
          <p:cNvSpPr txBox="1"/>
          <p:nvPr/>
        </p:nvSpPr>
        <p:spPr>
          <a:xfrm>
            <a:off x="7651790" y="4831556"/>
            <a:ext cx="1003300" cy="2746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b="1">
                <a:solidFill>
                  <a:schemeClr val="dk1"/>
                </a:solidFill>
                <a:latin typeface="Times New Roman"/>
                <a:ea typeface="Times New Roman"/>
                <a:cs typeface="Times New Roman"/>
                <a:sym typeface="Times New Roman"/>
              </a:rPr>
              <a:t>DIRECTOR</a:t>
            </a:r>
            <a:endParaRPr sz="2400">
              <a:solidFill>
                <a:schemeClr val="dk1"/>
              </a:solidFill>
              <a:latin typeface="Times New Roman"/>
              <a:ea typeface="Times New Roman"/>
              <a:cs typeface="Times New Roman"/>
              <a:sym typeface="Times New Roman"/>
            </a:endParaRPr>
          </a:p>
        </p:txBody>
      </p:sp>
      <p:sp>
        <p:nvSpPr>
          <p:cNvPr id="171" name="Google Shape;171;p19"/>
          <p:cNvSpPr txBox="1"/>
          <p:nvPr/>
        </p:nvSpPr>
        <p:spPr>
          <a:xfrm>
            <a:off x="8185190" y="5501481"/>
            <a:ext cx="2209800" cy="730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b="1">
                <a:solidFill>
                  <a:srgbClr val="FF0000"/>
                </a:solidFill>
                <a:latin typeface="Arial"/>
                <a:ea typeface="Arial"/>
                <a:cs typeface="Arial"/>
                <a:sym typeface="Arial"/>
              </a:rPr>
              <a:t>13.  Tomar la iniciativa.</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14.  Fijar metas </a:t>
            </a:r>
            <a:endParaRPr/>
          </a:p>
          <a:p>
            <a:pPr marL="0" marR="0" lvl="0" indent="0" algn="l" rtl="0">
              <a:spcBef>
                <a:spcPts val="0"/>
              </a:spcBef>
              <a:spcAft>
                <a:spcPts val="0"/>
              </a:spcAft>
              <a:buNone/>
            </a:pPr>
            <a:r>
              <a:rPr lang="es-ES" sz="1400" b="1">
                <a:solidFill>
                  <a:srgbClr val="FF0000"/>
                </a:solidFill>
                <a:latin typeface="Arial"/>
                <a:ea typeface="Arial"/>
                <a:cs typeface="Arial"/>
                <a:sym typeface="Arial"/>
              </a:rPr>
              <a:t>15.  Delegación eficaz</a:t>
            </a:r>
            <a:endParaRPr sz="1100" b="1">
              <a:solidFill>
                <a:schemeClr val="dk1"/>
              </a:solidFill>
              <a:latin typeface="Arial"/>
              <a:ea typeface="Arial"/>
              <a:cs typeface="Arial"/>
              <a:sym typeface="Arial"/>
            </a:endParaRPr>
          </a:p>
        </p:txBody>
      </p:sp>
      <p:sp>
        <p:nvSpPr>
          <p:cNvPr id="172" name="Google Shape;172;p19"/>
          <p:cNvSpPr txBox="1"/>
          <p:nvPr/>
        </p:nvSpPr>
        <p:spPr>
          <a:xfrm>
            <a:off x="10318790" y="1554956"/>
            <a:ext cx="1463675" cy="6397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b="1">
                <a:solidFill>
                  <a:srgbClr val="0066FF"/>
                </a:solidFill>
                <a:latin typeface="Arial"/>
                <a:ea typeface="Arial"/>
                <a:cs typeface="Arial"/>
                <a:sym typeface="Arial"/>
              </a:rPr>
              <a:t>MODELO DE SISTEMAS ABIERTOS</a:t>
            </a:r>
            <a:endParaRPr sz="1400" b="1">
              <a:solidFill>
                <a:srgbClr val="0066FF"/>
              </a:solidFill>
              <a:latin typeface="Arial"/>
              <a:ea typeface="Arial"/>
              <a:cs typeface="Arial"/>
              <a:sym typeface="Arial"/>
            </a:endParaRPr>
          </a:p>
        </p:txBody>
      </p:sp>
      <p:sp>
        <p:nvSpPr>
          <p:cNvPr id="173" name="Google Shape;173;p19"/>
          <p:cNvSpPr txBox="1"/>
          <p:nvPr/>
        </p:nvSpPr>
        <p:spPr>
          <a:xfrm>
            <a:off x="10013990" y="5364956"/>
            <a:ext cx="1447800" cy="6397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200" b="1">
                <a:solidFill>
                  <a:srgbClr val="0066FF"/>
                </a:solidFill>
                <a:latin typeface="Arial"/>
                <a:ea typeface="Arial"/>
                <a:cs typeface="Arial"/>
                <a:sym typeface="Arial"/>
              </a:rPr>
              <a:t>MODELO DEL OBJETIVO RACIONAL</a:t>
            </a:r>
            <a:endParaRPr sz="2400">
              <a:solidFill>
                <a:srgbClr val="0066FF"/>
              </a:solidFill>
              <a:latin typeface="Times New Roman"/>
              <a:ea typeface="Times New Roman"/>
              <a:cs typeface="Times New Roman"/>
              <a:sym typeface="Times New Roman"/>
            </a:endParaRPr>
          </a:p>
        </p:txBody>
      </p:sp>
      <p:grpSp>
        <p:nvGrpSpPr>
          <p:cNvPr id="174" name="Google Shape;174;p19"/>
          <p:cNvGrpSpPr/>
          <p:nvPr/>
        </p:nvGrpSpPr>
        <p:grpSpPr>
          <a:xfrm>
            <a:off x="8185190" y="6309519"/>
            <a:ext cx="3810000" cy="350837"/>
            <a:chOff x="240" y="4003"/>
            <a:chExt cx="2400" cy="221"/>
          </a:xfrm>
        </p:grpSpPr>
        <p:sp>
          <p:nvSpPr>
            <p:cNvPr id="175" name="Google Shape;175;p19"/>
            <p:cNvSpPr txBox="1"/>
            <p:nvPr/>
          </p:nvSpPr>
          <p:spPr>
            <a:xfrm>
              <a:off x="240" y="4003"/>
              <a:ext cx="2400" cy="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800" b="1">
                  <a:solidFill>
                    <a:schemeClr val="accent2"/>
                  </a:solidFill>
                  <a:latin typeface="Arial"/>
                  <a:ea typeface="Arial"/>
                  <a:cs typeface="Arial"/>
                  <a:sym typeface="Arial"/>
                </a:rPr>
                <a:t>Fuente; R.E. Quinn, Beyond Rational Management, San Francisco, Jossey-Bass, Inc, 1988, p.48 Reproducido con autorización</a:t>
              </a:r>
              <a:r>
                <a:rPr lang="es-ES" sz="900" b="1">
                  <a:solidFill>
                    <a:schemeClr val="dk1"/>
                  </a:solidFill>
                  <a:latin typeface="Arial"/>
                  <a:ea typeface="Arial"/>
                  <a:cs typeface="Arial"/>
                  <a:sym typeface="Arial"/>
                </a:rPr>
                <a:t>.</a:t>
              </a:r>
              <a:endParaRPr/>
            </a:p>
          </p:txBody>
        </p:sp>
        <p:sp>
          <p:nvSpPr>
            <p:cNvPr id="176" name="Google Shape;176;p19"/>
            <p:cNvSpPr/>
            <p:nvPr/>
          </p:nvSpPr>
          <p:spPr>
            <a:xfrm>
              <a:off x="264" y="4018"/>
              <a:ext cx="2352" cy="192"/>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grpSp>
      <p:sp>
        <p:nvSpPr>
          <p:cNvPr id="177" name="Google Shape;177;p19"/>
          <p:cNvSpPr txBox="1"/>
          <p:nvPr/>
        </p:nvSpPr>
        <p:spPr>
          <a:xfrm>
            <a:off x="1266450" y="0"/>
            <a:ext cx="3489740"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400" dirty="0">
                <a:solidFill>
                  <a:schemeClr val="dk1"/>
                </a:solidFill>
                <a:latin typeface="Arial"/>
                <a:ea typeface="Arial"/>
                <a:cs typeface="Arial"/>
                <a:sym typeface="Arial"/>
              </a:rPr>
              <a:t>Las competencias y los roles de liderazgo en el esquema de trabajo de valores competitivos.</a:t>
            </a:r>
            <a:endParaRPr dirty="0"/>
          </a:p>
        </p:txBody>
      </p:sp>
      <p:sp>
        <p:nvSpPr>
          <p:cNvPr id="2" name="CuadroTexto 1">
            <a:extLst>
              <a:ext uri="{FF2B5EF4-FFF2-40B4-BE49-F238E27FC236}">
                <a16:creationId xmlns:a16="http://schemas.microsoft.com/office/drawing/2014/main" id="{41571BC8-A38C-FEC1-35F3-3E1A9233F241}"/>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idx="4294967295"/>
          </p:nvPr>
        </p:nvSpPr>
        <p:spPr>
          <a:xfrm>
            <a:off x="1230087" y="1009877"/>
            <a:ext cx="10145486" cy="706437"/>
          </a:xfrm>
          <a:prstGeom prst="rect">
            <a:avLst/>
          </a:prstGeom>
          <a:noFill/>
          <a:ln>
            <a:noFill/>
          </a:ln>
        </p:spPr>
        <p:txBody>
          <a:bodyPr spcFirstLastPara="1" wrap="square" lIns="121900" tIns="0" rIns="121900" bIns="60925" anchor="t" anchorCtr="0">
            <a:noAutofit/>
          </a:bodyPr>
          <a:lstStyle/>
          <a:p>
            <a:pPr marL="0" lvl="0" indent="0" algn="l" rtl="0">
              <a:lnSpc>
                <a:spcPct val="90000"/>
              </a:lnSpc>
              <a:spcBef>
                <a:spcPts val="0"/>
              </a:spcBef>
              <a:spcAft>
                <a:spcPts val="0"/>
              </a:spcAft>
              <a:buClr>
                <a:schemeClr val="lt1"/>
              </a:buClr>
              <a:buSzPts val="2800"/>
              <a:buFont typeface="Quattrocento Sans"/>
              <a:buNone/>
            </a:pPr>
            <a:r>
              <a:rPr lang="es-ES" sz="3200" dirty="0">
                <a:solidFill>
                  <a:schemeClr val="tx1"/>
                </a:solidFill>
                <a:latin typeface="Calibri"/>
                <a:ea typeface="Calibri"/>
                <a:cs typeface="Calibri"/>
                <a:sym typeface="Calibri"/>
              </a:rPr>
              <a:t>Habilidades para la dirección </a:t>
            </a:r>
            <a:endParaRPr sz="4000" dirty="0">
              <a:solidFill>
                <a:schemeClr val="tx1"/>
              </a:solidFill>
              <a:latin typeface="Calibri"/>
              <a:ea typeface="Calibri"/>
              <a:cs typeface="Calibri"/>
              <a:sym typeface="Calibri"/>
            </a:endParaRPr>
          </a:p>
        </p:txBody>
      </p:sp>
      <p:sp>
        <p:nvSpPr>
          <p:cNvPr id="184" name="Google Shape;184;p20"/>
          <p:cNvSpPr/>
          <p:nvPr/>
        </p:nvSpPr>
        <p:spPr>
          <a:xfrm>
            <a:off x="2740972" y="5178652"/>
            <a:ext cx="20574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185" name="Google Shape;185;p20"/>
          <p:cNvSpPr/>
          <p:nvPr/>
        </p:nvSpPr>
        <p:spPr>
          <a:xfrm>
            <a:off x="5409560" y="5178652"/>
            <a:ext cx="3046412"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3000">
              <a:solidFill>
                <a:schemeClr val="dk1"/>
              </a:solidFill>
              <a:latin typeface="Arial"/>
              <a:ea typeface="Arial"/>
              <a:cs typeface="Arial"/>
              <a:sym typeface="Arial"/>
            </a:endParaRPr>
          </a:p>
        </p:txBody>
      </p:sp>
      <p:sp>
        <p:nvSpPr>
          <p:cNvPr id="186" name="Google Shape;186;p20"/>
          <p:cNvSpPr/>
          <p:nvPr/>
        </p:nvSpPr>
        <p:spPr>
          <a:xfrm>
            <a:off x="3615063" y="2383997"/>
            <a:ext cx="7391400" cy="27432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p:txBody>
      </p:sp>
      <p:cxnSp>
        <p:nvCxnSpPr>
          <p:cNvPr id="187" name="Google Shape;187;p20"/>
          <p:cNvCxnSpPr/>
          <p:nvPr/>
        </p:nvCxnSpPr>
        <p:spPr>
          <a:xfrm>
            <a:off x="3615063" y="3069797"/>
            <a:ext cx="73914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20"/>
          <p:cNvCxnSpPr/>
          <p:nvPr/>
        </p:nvCxnSpPr>
        <p:spPr>
          <a:xfrm>
            <a:off x="3615063" y="3755597"/>
            <a:ext cx="73914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20"/>
          <p:cNvCxnSpPr/>
          <p:nvPr/>
        </p:nvCxnSpPr>
        <p:spPr>
          <a:xfrm>
            <a:off x="3615063" y="4441397"/>
            <a:ext cx="7391400" cy="0"/>
          </a:xfrm>
          <a:prstGeom prst="straightConnector1">
            <a:avLst/>
          </a:prstGeom>
          <a:noFill/>
          <a:ln w="9525" cap="flat" cmpd="sng">
            <a:solidFill>
              <a:schemeClr val="dk1"/>
            </a:solidFill>
            <a:prstDash val="solid"/>
            <a:round/>
            <a:headEnd type="none" w="med" len="med"/>
            <a:tailEnd type="none" w="med" len="med"/>
          </a:ln>
        </p:spPr>
      </p:cxnSp>
      <p:cxnSp>
        <p:nvCxnSpPr>
          <p:cNvPr id="190" name="Google Shape;190;p20"/>
          <p:cNvCxnSpPr/>
          <p:nvPr/>
        </p:nvCxnSpPr>
        <p:spPr>
          <a:xfrm>
            <a:off x="5367663" y="2383997"/>
            <a:ext cx="0" cy="2743200"/>
          </a:xfrm>
          <a:prstGeom prst="straightConnector1">
            <a:avLst/>
          </a:prstGeom>
          <a:noFill/>
          <a:ln w="9525" cap="flat" cmpd="sng">
            <a:solidFill>
              <a:schemeClr val="dk1"/>
            </a:solidFill>
            <a:prstDash val="solid"/>
            <a:round/>
            <a:headEnd type="none" w="med" len="med"/>
            <a:tailEnd type="none" w="med" len="med"/>
          </a:ln>
        </p:spPr>
      </p:cxnSp>
      <p:sp>
        <p:nvSpPr>
          <p:cNvPr id="191" name="Google Shape;191;p20"/>
          <p:cNvSpPr txBox="1"/>
          <p:nvPr/>
        </p:nvSpPr>
        <p:spPr>
          <a:xfrm>
            <a:off x="3675388" y="2398285"/>
            <a:ext cx="1169988" cy="7016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000">
                <a:solidFill>
                  <a:schemeClr val="dk1"/>
                </a:solidFill>
                <a:latin typeface="Times New Roman"/>
                <a:ea typeface="Times New Roman"/>
                <a:cs typeface="Times New Roman"/>
                <a:sym typeface="Times New Roman"/>
              </a:rPr>
              <a:t>Nivel </a:t>
            </a:r>
            <a:endParaRPr/>
          </a:p>
          <a:p>
            <a:pPr marL="0" marR="0" lvl="0" indent="0" algn="ctr" rtl="0">
              <a:spcBef>
                <a:spcPts val="0"/>
              </a:spcBef>
              <a:spcAft>
                <a:spcPts val="0"/>
              </a:spcAft>
              <a:buNone/>
            </a:pPr>
            <a:r>
              <a:rPr lang="es-ES" sz="2000">
                <a:solidFill>
                  <a:schemeClr val="dk1"/>
                </a:solidFill>
                <a:latin typeface="Times New Roman"/>
                <a:ea typeface="Times New Roman"/>
                <a:cs typeface="Times New Roman"/>
                <a:sym typeface="Times New Roman"/>
              </a:rPr>
              <a:t>Gerencial</a:t>
            </a:r>
            <a:endParaRPr sz="2000">
              <a:solidFill>
                <a:schemeClr val="dk1"/>
              </a:solidFill>
              <a:latin typeface="Times New Roman"/>
              <a:ea typeface="Times New Roman"/>
              <a:cs typeface="Times New Roman"/>
              <a:sym typeface="Times New Roman"/>
            </a:endParaRPr>
          </a:p>
        </p:txBody>
      </p:sp>
      <p:sp>
        <p:nvSpPr>
          <p:cNvPr id="192" name="Google Shape;192;p20"/>
          <p:cNvSpPr txBox="1"/>
          <p:nvPr/>
        </p:nvSpPr>
        <p:spPr>
          <a:xfrm>
            <a:off x="6148713" y="2520522"/>
            <a:ext cx="356235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Balance entre las tres habilidades</a:t>
            </a:r>
            <a:endParaRPr sz="2000">
              <a:solidFill>
                <a:schemeClr val="dk1"/>
              </a:solidFill>
              <a:latin typeface="Times New Roman"/>
              <a:ea typeface="Times New Roman"/>
              <a:cs typeface="Times New Roman"/>
              <a:sym typeface="Times New Roman"/>
            </a:endParaRPr>
          </a:p>
        </p:txBody>
      </p:sp>
      <p:sp>
        <p:nvSpPr>
          <p:cNvPr id="193" name="Google Shape;193;p20"/>
          <p:cNvSpPr txBox="1"/>
          <p:nvPr/>
        </p:nvSpPr>
        <p:spPr>
          <a:xfrm>
            <a:off x="3615063" y="3222197"/>
            <a:ext cx="154305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Alta gerencia</a:t>
            </a:r>
            <a:endParaRPr sz="2000">
              <a:solidFill>
                <a:schemeClr val="dk1"/>
              </a:solidFill>
              <a:latin typeface="Times New Roman"/>
              <a:ea typeface="Times New Roman"/>
              <a:cs typeface="Times New Roman"/>
              <a:sym typeface="Times New Roman"/>
            </a:endParaRPr>
          </a:p>
        </p:txBody>
      </p:sp>
      <p:sp>
        <p:nvSpPr>
          <p:cNvPr id="194" name="Google Shape;194;p20"/>
          <p:cNvSpPr txBox="1"/>
          <p:nvPr/>
        </p:nvSpPr>
        <p:spPr>
          <a:xfrm>
            <a:off x="3584901" y="3892122"/>
            <a:ext cx="1782762"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Gerencia media</a:t>
            </a:r>
            <a:endParaRPr sz="2000">
              <a:solidFill>
                <a:schemeClr val="dk1"/>
              </a:solidFill>
              <a:latin typeface="Times New Roman"/>
              <a:ea typeface="Times New Roman"/>
              <a:cs typeface="Times New Roman"/>
              <a:sym typeface="Times New Roman"/>
            </a:endParaRPr>
          </a:p>
        </p:txBody>
      </p:sp>
      <p:sp>
        <p:nvSpPr>
          <p:cNvPr id="195" name="Google Shape;195;p20"/>
          <p:cNvSpPr txBox="1"/>
          <p:nvPr/>
        </p:nvSpPr>
        <p:spPr>
          <a:xfrm>
            <a:off x="3615063" y="4577922"/>
            <a:ext cx="1282700"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Times New Roman"/>
                <a:ea typeface="Times New Roman"/>
                <a:cs typeface="Times New Roman"/>
                <a:sym typeface="Times New Roman"/>
              </a:rPr>
              <a:t>Supervisor</a:t>
            </a:r>
            <a:endParaRPr sz="2000">
              <a:solidFill>
                <a:schemeClr val="dk1"/>
              </a:solidFill>
              <a:latin typeface="Times New Roman"/>
              <a:ea typeface="Times New Roman"/>
              <a:cs typeface="Times New Roman"/>
              <a:sym typeface="Times New Roman"/>
            </a:endParaRPr>
          </a:p>
        </p:txBody>
      </p:sp>
      <p:cxnSp>
        <p:nvCxnSpPr>
          <p:cNvPr id="196" name="Google Shape;196;p20"/>
          <p:cNvCxnSpPr/>
          <p:nvPr/>
        </p:nvCxnSpPr>
        <p:spPr>
          <a:xfrm>
            <a:off x="5367663" y="3069797"/>
            <a:ext cx="2971800" cy="205740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20"/>
          <p:cNvCxnSpPr/>
          <p:nvPr/>
        </p:nvCxnSpPr>
        <p:spPr>
          <a:xfrm>
            <a:off x="8263263" y="3069797"/>
            <a:ext cx="2743200" cy="2057400"/>
          </a:xfrm>
          <a:prstGeom prst="straightConnector1">
            <a:avLst/>
          </a:prstGeom>
          <a:noFill/>
          <a:ln w="9525" cap="flat" cmpd="sng">
            <a:solidFill>
              <a:schemeClr val="dk1"/>
            </a:solidFill>
            <a:prstDash val="solid"/>
            <a:round/>
            <a:headEnd type="none" w="med" len="med"/>
            <a:tailEnd type="none" w="med" len="med"/>
          </a:ln>
        </p:spPr>
      </p:cxnSp>
      <p:sp>
        <p:nvSpPr>
          <p:cNvPr id="198" name="Google Shape;198;p20"/>
          <p:cNvSpPr txBox="1"/>
          <p:nvPr/>
        </p:nvSpPr>
        <p:spPr>
          <a:xfrm>
            <a:off x="5437513" y="4165172"/>
            <a:ext cx="1225550" cy="5810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dk1"/>
                </a:solidFill>
                <a:latin typeface="Times New Roman"/>
                <a:ea typeface="Times New Roman"/>
                <a:cs typeface="Times New Roman"/>
                <a:sym typeface="Times New Roman"/>
              </a:rPr>
              <a:t>Habilidades</a:t>
            </a:r>
            <a:endParaRPr/>
          </a:p>
          <a:p>
            <a:pPr marL="0" marR="0" lvl="0" indent="0" algn="ctr" rtl="0">
              <a:spcBef>
                <a:spcPts val="0"/>
              </a:spcBef>
              <a:spcAft>
                <a:spcPts val="0"/>
              </a:spcAft>
              <a:buNone/>
            </a:pPr>
            <a:r>
              <a:rPr lang="es-ES" sz="1600" b="1">
                <a:solidFill>
                  <a:schemeClr val="dk1"/>
                </a:solidFill>
                <a:latin typeface="Times New Roman"/>
                <a:ea typeface="Times New Roman"/>
                <a:cs typeface="Times New Roman"/>
                <a:sym typeface="Times New Roman"/>
              </a:rPr>
              <a:t>técnicas</a:t>
            </a:r>
            <a:endParaRPr sz="1600" b="1">
              <a:solidFill>
                <a:schemeClr val="dk1"/>
              </a:solidFill>
              <a:latin typeface="Times New Roman"/>
              <a:ea typeface="Times New Roman"/>
              <a:cs typeface="Times New Roman"/>
              <a:sym typeface="Times New Roman"/>
            </a:endParaRPr>
          </a:p>
        </p:txBody>
      </p:sp>
      <p:sp>
        <p:nvSpPr>
          <p:cNvPr id="199" name="Google Shape;199;p20"/>
          <p:cNvSpPr txBox="1"/>
          <p:nvPr/>
        </p:nvSpPr>
        <p:spPr>
          <a:xfrm>
            <a:off x="7321876" y="3831797"/>
            <a:ext cx="1897062" cy="5810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dk1"/>
                </a:solidFill>
                <a:latin typeface="Times New Roman"/>
                <a:ea typeface="Times New Roman"/>
                <a:cs typeface="Times New Roman"/>
                <a:sym typeface="Times New Roman"/>
              </a:rPr>
              <a:t>Habilidades de </a:t>
            </a:r>
            <a:endParaRPr/>
          </a:p>
          <a:p>
            <a:pPr marL="0" marR="0" lvl="0" indent="0" algn="ctr" rtl="0">
              <a:spcBef>
                <a:spcPts val="0"/>
              </a:spcBef>
              <a:spcAft>
                <a:spcPts val="0"/>
              </a:spcAft>
              <a:buNone/>
            </a:pPr>
            <a:r>
              <a:rPr lang="es-ES" sz="1600" b="1">
                <a:solidFill>
                  <a:schemeClr val="dk1"/>
                </a:solidFill>
                <a:latin typeface="Times New Roman"/>
                <a:ea typeface="Times New Roman"/>
                <a:cs typeface="Times New Roman"/>
                <a:sym typeface="Times New Roman"/>
              </a:rPr>
              <a:t>relaciones humanas</a:t>
            </a:r>
            <a:endParaRPr/>
          </a:p>
        </p:txBody>
      </p:sp>
      <p:sp>
        <p:nvSpPr>
          <p:cNvPr id="200" name="Google Shape;200;p20"/>
          <p:cNvSpPr txBox="1"/>
          <p:nvPr/>
        </p:nvSpPr>
        <p:spPr>
          <a:xfrm>
            <a:off x="9611051" y="3450797"/>
            <a:ext cx="1292225" cy="5810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b="1">
                <a:solidFill>
                  <a:schemeClr val="dk1"/>
                </a:solidFill>
                <a:latin typeface="Times New Roman"/>
                <a:ea typeface="Times New Roman"/>
                <a:cs typeface="Times New Roman"/>
                <a:sym typeface="Times New Roman"/>
              </a:rPr>
              <a:t>Habilidades</a:t>
            </a:r>
            <a:endParaRPr/>
          </a:p>
          <a:p>
            <a:pPr marL="0" marR="0" lvl="0" indent="0" algn="ctr" rtl="0">
              <a:spcBef>
                <a:spcPts val="0"/>
              </a:spcBef>
              <a:spcAft>
                <a:spcPts val="0"/>
              </a:spcAft>
              <a:buNone/>
            </a:pPr>
            <a:r>
              <a:rPr lang="es-ES" sz="1600" b="1">
                <a:solidFill>
                  <a:schemeClr val="dk1"/>
                </a:solidFill>
                <a:latin typeface="Times New Roman"/>
                <a:ea typeface="Times New Roman"/>
                <a:cs typeface="Times New Roman"/>
                <a:sym typeface="Times New Roman"/>
              </a:rPr>
              <a:t>conceptuales</a:t>
            </a:r>
            <a:endParaRPr sz="1600" b="1">
              <a:solidFill>
                <a:schemeClr val="dk1"/>
              </a:solidFill>
              <a:latin typeface="Times New Roman"/>
              <a:ea typeface="Times New Roman"/>
              <a:cs typeface="Times New Roman"/>
              <a:sym typeface="Times New Roman"/>
            </a:endParaRPr>
          </a:p>
        </p:txBody>
      </p:sp>
      <p:sp>
        <p:nvSpPr>
          <p:cNvPr id="201" name="Google Shape;201;p20"/>
          <p:cNvSpPr txBox="1"/>
          <p:nvPr/>
        </p:nvSpPr>
        <p:spPr>
          <a:xfrm>
            <a:off x="3375972" y="5332312"/>
            <a:ext cx="7659688" cy="5794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200">
                <a:solidFill>
                  <a:schemeClr val="dk1"/>
                </a:solidFill>
                <a:latin typeface="Times New Roman"/>
                <a:ea typeface="Times New Roman"/>
                <a:cs typeface="Times New Roman"/>
                <a:sym typeface="Times New Roman"/>
              </a:rPr>
              <a:t>Fuente:  Marshal Sashkin and William D. Morris,  Experiencing Management.  Citado por Rasberr, r.  Y Lemoine, L., en  </a:t>
            </a:r>
            <a:endParaRPr/>
          </a:p>
          <a:p>
            <a:pPr marL="0" marR="0" lvl="0" indent="0" algn="l" rtl="0">
              <a:spcBef>
                <a:spcPts val="0"/>
              </a:spcBef>
              <a:spcAft>
                <a:spcPts val="0"/>
              </a:spcAft>
              <a:buNone/>
            </a:pPr>
            <a:r>
              <a:rPr lang="es-ES" sz="1200">
                <a:solidFill>
                  <a:schemeClr val="dk1"/>
                </a:solidFill>
                <a:latin typeface="Times New Roman"/>
                <a:ea typeface="Times New Roman"/>
                <a:cs typeface="Times New Roman"/>
                <a:sym typeface="Times New Roman"/>
              </a:rPr>
              <a:t>Efective Managerial Communication, 1994</a:t>
            </a:r>
            <a:r>
              <a:rPr lang="es-ES" sz="1400">
                <a:solidFill>
                  <a:schemeClr val="dk1"/>
                </a:solidFill>
                <a:latin typeface="Times New Roman"/>
                <a:ea typeface="Times New Roman"/>
                <a:cs typeface="Times New Roman"/>
                <a:sym typeface="Times New Roman"/>
              </a:rPr>
              <a:t> </a:t>
            </a:r>
            <a:r>
              <a:rPr lang="es-E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p:txBody>
      </p:sp>
      <p:sp>
        <p:nvSpPr>
          <p:cNvPr id="202" name="Google Shape;202;p20"/>
          <p:cNvSpPr txBox="1"/>
          <p:nvPr/>
        </p:nvSpPr>
        <p:spPr>
          <a:xfrm>
            <a:off x="3190648" y="1727567"/>
            <a:ext cx="8021638" cy="5191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dirty="0">
                <a:solidFill>
                  <a:schemeClr val="dk1"/>
                </a:solidFill>
                <a:latin typeface="Times New Roman"/>
                <a:ea typeface="Times New Roman"/>
                <a:cs typeface="Times New Roman"/>
                <a:sym typeface="Times New Roman"/>
              </a:rPr>
              <a:t>Las tres habilidades de gerenciales, según Robert Katz.</a:t>
            </a:r>
            <a:endParaRPr sz="2800" dirty="0">
              <a:solidFill>
                <a:schemeClr val="dk1"/>
              </a:solidFill>
              <a:latin typeface="Times New Roman"/>
              <a:ea typeface="Times New Roman"/>
              <a:cs typeface="Times New Roman"/>
              <a:sym typeface="Times New Roman"/>
            </a:endParaRPr>
          </a:p>
        </p:txBody>
      </p:sp>
      <p:sp>
        <p:nvSpPr>
          <p:cNvPr id="2" name="CuadroTexto 1">
            <a:extLst>
              <a:ext uri="{FF2B5EF4-FFF2-40B4-BE49-F238E27FC236}">
                <a16:creationId xmlns:a16="http://schemas.microsoft.com/office/drawing/2014/main" id="{C97EBC3F-256E-60CC-868C-EB9E62414262}"/>
              </a:ext>
            </a:extLst>
          </p:cNvPr>
          <p:cNvSpPr txBox="1"/>
          <p:nvPr/>
        </p:nvSpPr>
        <p:spPr>
          <a:xfrm rot="16200000">
            <a:off x="-2561208" y="3415229"/>
            <a:ext cx="6152224" cy="369332"/>
          </a:xfrm>
          <a:prstGeom prst="rect">
            <a:avLst/>
          </a:prstGeom>
          <a:noFill/>
        </p:spPr>
        <p:txBody>
          <a:bodyPr wrap="square">
            <a:spAutoFit/>
          </a:bodyPr>
          <a:lstStyle/>
          <a:p>
            <a:pPr algn="r"/>
            <a:r>
              <a:rPr lang="es-ES_tradnl" dirty="0">
                <a:solidFill>
                  <a:schemeClr val="bg1"/>
                </a:solidFill>
                <a:latin typeface="Roboto" panose="02000000000000000000" pitchFamily="2" charset="0"/>
                <a:ea typeface="Roboto" panose="02000000000000000000" pitchFamily="2" charset="0"/>
              </a:rPr>
              <a:t>Gerencia de la TI</a:t>
            </a:r>
            <a:r>
              <a:rPr lang="es-ES_tradnl" sz="1800" dirty="0">
                <a:solidFill>
                  <a:schemeClr val="bg1"/>
                </a:solidFill>
                <a:latin typeface="Roboto" panose="02000000000000000000" pitchFamily="2" charset="0"/>
                <a:ea typeface="Roboto" panose="02000000000000000000" pitchFamily="2" charset="0"/>
              </a:rPr>
              <a:t> – Sesión 1</a:t>
            </a: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TotalTime>
  <Words>2037</Words>
  <Application>Microsoft Office PowerPoint</Application>
  <PresentationFormat>Panorámica</PresentationFormat>
  <Paragraphs>291</Paragraphs>
  <Slides>47</Slides>
  <Notes>38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47</vt:i4>
      </vt:variant>
    </vt:vector>
  </HeadingPairs>
  <TitlesOfParts>
    <vt:vector size="56" baseType="lpstr">
      <vt:lpstr>Aptos</vt:lpstr>
      <vt:lpstr>Arial</vt:lpstr>
      <vt:lpstr>Calibri</vt:lpstr>
      <vt:lpstr>Garamond</vt:lpstr>
      <vt:lpstr>Quattrocento Sans</vt:lpstr>
      <vt:lpstr>Roboto</vt:lpstr>
      <vt:lpstr>Tahoma</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Habilidades para la dirección </vt:lpstr>
      <vt:lpstr>Presentación de PowerPoint</vt:lpstr>
      <vt:lpstr>Habilidades para la dirección </vt:lpstr>
      <vt:lpstr>Habilidades para la dirección </vt:lpstr>
      <vt:lpstr>Habilidades para la dirección </vt:lpstr>
      <vt:lpstr>Habilidades para la dirección </vt:lpstr>
      <vt:lpstr>Presentación de PowerPoint</vt:lpstr>
      <vt:lpstr>Presentación de PowerPoint</vt:lpstr>
      <vt:lpstr>El liderazgo</vt:lpstr>
      <vt:lpstr>El liderazgo</vt:lpstr>
      <vt:lpstr>El liderazgo</vt:lpstr>
      <vt:lpstr>El liderazgo</vt:lpstr>
      <vt:lpstr>El liderazgo</vt:lpstr>
      <vt:lpstr>El liderazgo</vt:lpstr>
      <vt:lpstr>El liderazgo</vt:lpstr>
      <vt:lpstr>El liderazgo</vt:lpstr>
      <vt:lpstr>Formación y entrenamiento de equipos</vt:lpstr>
      <vt:lpstr>Presentación de PowerPoint</vt:lpstr>
      <vt:lpstr>Presentación de PowerPoint</vt:lpstr>
      <vt:lpstr>Presentación de PowerPoint</vt:lpstr>
      <vt:lpstr>Formación y entrenamiento de equipos</vt:lpstr>
      <vt:lpstr>Formación y entrenamiento de equipos</vt:lpstr>
      <vt:lpstr>Formación y entrenamiento de equipos</vt:lpstr>
      <vt:lpstr>Formación y entrenamiento de equipos</vt:lpstr>
      <vt:lpstr>Formación y entrenamiento de equipos</vt:lpstr>
      <vt:lpstr>Formación y entrenamiento de equipos</vt:lpstr>
      <vt:lpstr>Formación y entrenamiento de equipos</vt:lpstr>
      <vt:lpstr>Formación y entrenamiento de equipos</vt:lpstr>
      <vt:lpstr>Presentación de PowerPoint</vt:lpstr>
      <vt:lpstr>Desarrollo del personal</vt:lpstr>
      <vt:lpstr>Desarrollo del personal</vt:lpstr>
      <vt:lpstr>Presentación de PowerPoint</vt:lpstr>
      <vt:lpstr>Presentación de PowerPoint</vt:lpstr>
      <vt:lpstr>Desarrollo del personal</vt:lpstr>
      <vt:lpstr>Presentación de PowerPoint</vt:lpstr>
      <vt:lpstr>Desarrollo del personal</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New</dc:creator>
  <cp:lastModifiedBy>ASUS</cp:lastModifiedBy>
  <cp:revision>24</cp:revision>
  <dcterms:created xsi:type="dcterms:W3CDTF">2024-02-15T21:58:49Z</dcterms:created>
  <dcterms:modified xsi:type="dcterms:W3CDTF">2024-03-17T23:36:07Z</dcterms:modified>
</cp:coreProperties>
</file>